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5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CC6"/>
    <a:srgbClr val="C60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6AE-9033-4902-AFA2-1CAB1A8C45FD}" type="datetimeFigureOut">
              <a:rPr lang="ru-RU" smtClean="0"/>
              <a:pPr/>
              <a:t>01.05.2022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4859-92B1-4D2C-8164-59E718F88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9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6AE-9033-4902-AFA2-1CAB1A8C45FD}" type="datetimeFigureOut">
              <a:rPr lang="ru-RU" smtClean="0"/>
              <a:pPr/>
              <a:t>01.05.2022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4859-92B1-4D2C-8164-59E718F88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2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6AE-9033-4902-AFA2-1CAB1A8C45FD}" type="datetimeFigureOut">
              <a:rPr lang="ru-RU" smtClean="0"/>
              <a:pPr/>
              <a:t>01.05.2022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4859-92B1-4D2C-8164-59E718F88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4705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6AE-9033-4902-AFA2-1CAB1A8C45FD}" type="datetimeFigureOut">
              <a:rPr lang="ru-RU" smtClean="0"/>
              <a:pPr/>
              <a:t>01.05.2022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4859-92B1-4D2C-8164-59E718F88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983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6AE-9033-4902-AFA2-1CAB1A8C45FD}" type="datetimeFigureOut">
              <a:rPr lang="ru-RU" smtClean="0"/>
              <a:pPr/>
              <a:t>01.05.2022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4859-92B1-4D2C-8164-59E718F88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9393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6AE-9033-4902-AFA2-1CAB1A8C45FD}" type="datetimeFigureOut">
              <a:rPr lang="ru-RU" smtClean="0"/>
              <a:pPr/>
              <a:t>01.05.2022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4859-92B1-4D2C-8164-59E718F88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219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6AE-9033-4902-AFA2-1CAB1A8C45FD}" type="datetimeFigureOut">
              <a:rPr lang="ru-RU" smtClean="0"/>
              <a:pPr/>
              <a:t>01.05.2022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4859-92B1-4D2C-8164-59E718F88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086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6AE-9033-4902-AFA2-1CAB1A8C45FD}" type="datetimeFigureOut">
              <a:rPr lang="ru-RU" smtClean="0"/>
              <a:pPr/>
              <a:t>01.05.2022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4859-92B1-4D2C-8164-59E718F88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6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6AE-9033-4902-AFA2-1CAB1A8C45FD}" type="datetimeFigureOut">
              <a:rPr lang="ru-RU" smtClean="0"/>
              <a:pPr/>
              <a:t>01.05.2022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4859-92B1-4D2C-8164-59E718F88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4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6AE-9033-4902-AFA2-1CAB1A8C45FD}" type="datetimeFigureOut">
              <a:rPr lang="ru-RU" smtClean="0"/>
              <a:pPr/>
              <a:t>01.05.2022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4859-92B1-4D2C-8164-59E718F88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46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6AE-9033-4902-AFA2-1CAB1A8C45FD}" type="datetimeFigureOut">
              <a:rPr lang="ru-RU" smtClean="0"/>
              <a:pPr/>
              <a:t>01.05.2022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4859-92B1-4D2C-8164-59E718F88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6AE-9033-4902-AFA2-1CAB1A8C45FD}" type="datetimeFigureOut">
              <a:rPr lang="ru-RU" smtClean="0"/>
              <a:pPr/>
              <a:t>01.05.2022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4859-92B1-4D2C-8164-59E718F88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4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6AE-9033-4902-AFA2-1CAB1A8C45FD}" type="datetimeFigureOut">
              <a:rPr lang="ru-RU" smtClean="0"/>
              <a:pPr/>
              <a:t>01.05.2022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4859-92B1-4D2C-8164-59E718F88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1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6AE-9033-4902-AFA2-1CAB1A8C45FD}" type="datetimeFigureOut">
              <a:rPr lang="ru-RU" smtClean="0"/>
              <a:pPr/>
              <a:t>01.05.2022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4859-92B1-4D2C-8164-59E718F88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0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6AE-9033-4902-AFA2-1CAB1A8C45FD}" type="datetimeFigureOut">
              <a:rPr lang="ru-RU" smtClean="0"/>
              <a:pPr/>
              <a:t>01.05.2022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4859-92B1-4D2C-8164-59E718F88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6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6AE-9033-4902-AFA2-1CAB1A8C45FD}" type="datetimeFigureOut">
              <a:rPr lang="ru-RU" smtClean="0"/>
              <a:pPr/>
              <a:t>01.05.2022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4859-92B1-4D2C-8164-59E718F88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81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7F6AE-9033-4902-AFA2-1CAB1A8C45FD}" type="datetimeFigureOut">
              <a:rPr lang="ru-RU" smtClean="0"/>
              <a:pPr/>
              <a:t>01.05.2022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5D4859-92B1-4D2C-8164-59E718F88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99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jpeg"/><Relationship Id="rId7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slide" Target="slide9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43.jpeg"/><Relationship Id="rId4" Type="http://schemas.openxmlformats.org/officeDocument/2006/relationships/image" Target="../media/image36.jpeg"/><Relationship Id="rId9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43.jpeg"/><Relationship Id="rId10" Type="http://schemas.openxmlformats.org/officeDocument/2006/relationships/image" Target="../media/image53.jpeg"/><Relationship Id="rId4" Type="http://schemas.openxmlformats.org/officeDocument/2006/relationships/image" Target="../media/image36.jpeg"/><Relationship Id="rId9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2.jpeg"/><Relationship Id="rId7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jpeg"/><Relationship Id="rId5" Type="http://schemas.openxmlformats.org/officeDocument/2006/relationships/image" Target="../media/image55.pn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62.jpeg"/><Relationship Id="rId5" Type="http://schemas.openxmlformats.org/officeDocument/2006/relationships/image" Target="../media/image43.jpeg"/><Relationship Id="rId10" Type="http://schemas.openxmlformats.org/officeDocument/2006/relationships/image" Target="../media/image15.jpeg"/><Relationship Id="rId4" Type="http://schemas.openxmlformats.org/officeDocument/2006/relationships/image" Target="../media/image36.jpeg"/><Relationship Id="rId9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gif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1.jpeg"/><Relationship Id="rId16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gif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7.gif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12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8.gif"/><Relationship Id="rId5" Type="http://schemas.openxmlformats.org/officeDocument/2006/relationships/image" Target="../media/image22.jpeg"/><Relationship Id="rId15" Type="http://schemas.openxmlformats.org/officeDocument/2006/relationships/image" Target="../media/image4.gif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image" Target="../media/image25.jpeg"/><Relationship Id="rId14" Type="http://schemas.openxmlformats.org/officeDocument/2006/relationships/image" Target="../media/image2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jpeg"/><Relationship Id="rId7" Type="http://schemas.openxmlformats.org/officeDocument/2006/relationships/image" Target="../media/image3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10" Type="http://schemas.openxmlformats.org/officeDocument/2006/relationships/image" Target="../media/image4.gif"/><Relationship Id="rId4" Type="http://schemas.openxmlformats.org/officeDocument/2006/relationships/image" Target="../media/image3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slide" Target="slide9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к проеку фэмп\pink-99941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95" y="3350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404664"/>
            <a:ext cx="6624736" cy="60486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Интерактивная игра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по развитию временных представлений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у дошкольников подготовительной к школе группы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 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</a:t>
            </a:r>
            <a:r>
              <a:rPr lang="ru-RU" sz="4800" b="1" noProof="0" dirty="0" smtClean="0">
                <a:solidFill>
                  <a:srgbClr val="0A1CC6"/>
                </a:solidFill>
                <a:latin typeface="Monotype Corsiva" pitchFamily="66" charset="0"/>
                <a:ea typeface="+mj-ea"/>
                <a:cs typeface="+mj-cs"/>
              </a:rPr>
              <a:t>В гостях у Гнома-часовщика</a:t>
            </a:r>
            <a:r>
              <a:rPr lang="ru-RU" sz="4800" b="1" dirty="0" smtClean="0">
                <a:solidFill>
                  <a:srgbClr val="0A1CC6"/>
                </a:solidFill>
                <a:latin typeface="Monotype Corsiva" pitchFamily="66" charset="0"/>
                <a:ea typeface="+mj-ea"/>
                <a:cs typeface="+mj-cs"/>
              </a:rPr>
              <a:t>»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Воспитатель: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Салимова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А.Т.            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	  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Picture 2" descr="C:\Users\user\Desktop\gears-202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287785" y="2287785"/>
            <a:ext cx="6858000" cy="2282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к проеку фэмп\pink-99941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gears-202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287785" y="2287785"/>
            <a:ext cx="6858000" cy="228242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144016"/>
            <a:ext cx="6408712" cy="2276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C60AA2"/>
                </a:solidFill>
                <a:latin typeface="+mj-lt"/>
              </a:rPr>
              <a:t>2 </a:t>
            </a:r>
            <a:r>
              <a:rPr lang="ru-RU" sz="2400" b="1" dirty="0">
                <a:solidFill>
                  <a:srgbClr val="C60AA2"/>
                </a:solidFill>
                <a:latin typeface="+mj-lt"/>
              </a:rPr>
              <a:t>ЗАДАНИЕ</a:t>
            </a:r>
            <a:endParaRPr lang="ru-RU" sz="2400" dirty="0">
              <a:solidFill>
                <a:srgbClr val="C60AA2"/>
              </a:solidFill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У гномика в мастерской были разные по форме часы. А какой геометрической формы могут быть  часы</a:t>
            </a: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?</a:t>
            </a:r>
          </a:p>
          <a:p>
            <a:pPr algn="r">
              <a:spcBef>
                <a:spcPct val="0"/>
              </a:spcBef>
            </a:pPr>
            <a:r>
              <a:rPr lang="ru-RU" sz="2400" dirty="0">
                <a:solidFill>
                  <a:srgbClr val="C60AA2"/>
                </a:solidFill>
                <a:latin typeface="Monotype Corsiva" pitchFamily="66" charset="0"/>
              </a:rPr>
              <a:t>Овальной, круглой</a:t>
            </a:r>
            <a:r>
              <a:rPr lang="ru-RU" sz="2400" dirty="0" smtClean="0">
                <a:solidFill>
                  <a:srgbClr val="C60AA2"/>
                </a:solidFill>
                <a:latin typeface="Monotype Corsiva" pitchFamily="66" charset="0"/>
              </a:rPr>
              <a:t>, треугольной, прямоугольной</a:t>
            </a:r>
            <a:r>
              <a:rPr lang="ru-RU" sz="2400" dirty="0">
                <a:solidFill>
                  <a:srgbClr val="C60AA2"/>
                </a:solidFill>
                <a:latin typeface="Monotype Corsiva" pitchFamily="66" charset="0"/>
              </a:rPr>
              <a:t>, квадратной.</a:t>
            </a:r>
            <a:r>
              <a:rPr lang="ru-RU" sz="2400" b="1" dirty="0" smtClean="0">
                <a:solidFill>
                  <a:srgbClr val="C60AA2"/>
                </a:solidFill>
                <a:latin typeface="Monotype Corsiva" pitchFamily="66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A1CC6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8197" name="Picture 5" descr="C:\Users\user\Desktop\eff46c5c7288902adaf79b546e4e66cb_x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9823" y="1700808"/>
            <a:ext cx="2553605" cy="2553604"/>
          </a:xfrm>
          <a:prstGeom prst="rect">
            <a:avLst/>
          </a:prstGeom>
          <a:noFill/>
        </p:spPr>
      </p:pic>
      <p:pic>
        <p:nvPicPr>
          <p:cNvPr id="8198" name="Picture 6" descr="C:\Users\user\Desktop\_________________53394b31f37e8_dcwz-y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2686" y="4286256"/>
            <a:ext cx="2335594" cy="2335594"/>
          </a:xfrm>
          <a:prstGeom prst="rect">
            <a:avLst/>
          </a:prstGeom>
          <a:noFill/>
        </p:spPr>
      </p:pic>
      <p:pic>
        <p:nvPicPr>
          <p:cNvPr id="8199" name="Picture 7" descr="C:\Users\user\Desktop\102209448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4376325"/>
            <a:ext cx="2952328" cy="2270833"/>
          </a:xfrm>
          <a:prstGeom prst="rect">
            <a:avLst/>
          </a:prstGeom>
          <a:noFill/>
        </p:spPr>
      </p:pic>
      <p:pic>
        <p:nvPicPr>
          <p:cNvPr id="8200" name="Picture 8" descr="C:\Users\user\Desktop\luxury-office-metal-wall-clock-different-shap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2648" y="1844824"/>
            <a:ext cx="2286000" cy="2276475"/>
          </a:xfrm>
          <a:prstGeom prst="rect">
            <a:avLst/>
          </a:prstGeom>
          <a:noFill/>
        </p:spPr>
      </p:pic>
      <p:pic>
        <p:nvPicPr>
          <p:cNvPr id="8201" name="Picture 9" descr="C:\Users\user\Desktop\_________________4e6d21da405ec-500x50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214554"/>
            <a:ext cx="2498453" cy="2498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к проеку фэмп\pink-99941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gears-202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287785" y="2287785"/>
            <a:ext cx="6858000" cy="228242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144016"/>
            <a:ext cx="6408712" cy="2276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C60AA2"/>
                </a:solidFill>
                <a:latin typeface="+mj-lt"/>
              </a:rPr>
              <a:t>2 ЗАДАНИЕ</a:t>
            </a:r>
          </a:p>
          <a:p>
            <a:pPr algn="r">
              <a:spcBef>
                <a:spcPct val="0"/>
              </a:spcBef>
            </a:pP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Молодцы, справились с заданием. </a:t>
            </a:r>
            <a:endParaRPr lang="ru-RU" sz="2400" b="1" dirty="0" smtClean="0">
              <a:solidFill>
                <a:srgbClr val="0A1CC6"/>
              </a:solidFill>
              <a:latin typeface="Monotype Corsiva" pitchFamily="66" charset="0"/>
            </a:endParaRPr>
          </a:p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Теперь </a:t>
            </a: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мы можем вернуть  ещё одну цифру </a:t>
            </a: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4.</a:t>
            </a:r>
            <a:endParaRPr lang="ru-RU" sz="2400" b="1" dirty="0">
              <a:solidFill>
                <a:srgbClr val="0A1CC6"/>
              </a:solidFill>
              <a:latin typeface="Monotype Corsiva" pitchFamily="66" charset="0"/>
            </a:endParaRPr>
          </a:p>
          <a:p>
            <a:pPr algn="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A1CC6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Picture 2" descr="C:\Users\user\Desktop\4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1268760"/>
            <a:ext cx="5400600" cy="5400601"/>
          </a:xfrm>
          <a:prstGeom prst="rect">
            <a:avLst/>
          </a:prstGeom>
          <a:noFill/>
        </p:spPr>
      </p:pic>
      <p:pic>
        <p:nvPicPr>
          <p:cNvPr id="8" name="два" descr="C:\Users\user\Desktop\55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3234" y="2924944"/>
            <a:ext cx="289707" cy="360040"/>
          </a:xfrm>
          <a:prstGeom prst="rect">
            <a:avLst/>
          </a:prstGeom>
          <a:noFill/>
        </p:spPr>
      </p:pic>
      <p:pic>
        <p:nvPicPr>
          <p:cNvPr id="9" name="Picture 4" descr="C:\Users\user\Desktop\walking_4_hc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3212976"/>
            <a:ext cx="2376264" cy="3310621"/>
          </a:xfrm>
          <a:prstGeom prst="rect">
            <a:avLst/>
          </a:prstGeom>
          <a:noFill/>
        </p:spPr>
      </p:pic>
      <p:pic>
        <p:nvPicPr>
          <p:cNvPr id="9218" name="Picture 2" descr="C:\Users\user\Desktop\6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7251" y="4653136"/>
            <a:ext cx="304778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03704E-6 C 0.00555 -0.00509 0.00764 -0.01157 0.01406 -0.01458 C 0.01614 -0.01666 0.01823 -0.01898 0.02031 -0.0206 C 0.02448 -0.02453 0.03281 -0.03101 0.03281 -0.03101 C 0.03524 -0.0412 0.03819 -0.04074 0.04531 -0.04374 C 0.04948 -0.04768 0.05278 -0.05416 0.05781 -0.05624 C 0.07604 -0.06412 0.09305 -0.06712 0.1125 -0.06874 C 0.12604 -0.06805 0.13958 -0.06828 0.15312 -0.06666 C 0.15399 -0.0662 0.16597 -0.05717 0.16719 -0.05624 C 0.17639 -0.04722 0.18576 -0.03564 0.19375 -0.02499 C 0.20052 -0.01597 0.20694 0.00047 0.21562 0.00649 C 0.22291 0.01112 0.22882 0.01459 0.23576 0.02107 C 0.24028 0.02501 0.24653 0.02292 0.25156 0.02501 C 0.25816 0.02755 0.26528 0.03403 0.27187 0.03542 C 0.28559 0.03913 0.3 0.04051 0.31406 0.04167 C 0.3592 0.05163 0.40659 0.04468 0.45156 0.04399 C 0.4585 0.04144 0.46302 0.03751 0.47031 0.03542 C 0.47413 0.03311 0.47743 0.0294 0.48125 0.02709 C 0.49166 0.02107 0.50729 0.01899 0.51875 0.0169 C 0.53212 0.00487 0.5151 0.01899 0.52812 0.01042 C 0.53628 0.00487 0.54271 -0.003 0.55156 -0.00601 C 0.56389 -0.02268 0.55816 -0.01712 0.56719 -0.02499 C 0.57257 -0.03703 0.57864 -0.04421 0.58576 -0.05416 C 0.59653 -0.06828 0.60364 -0.08611 0.6125 -0.10185 C 0.62031 -0.11574 0.61441 -0.10069 0.62031 -0.11435 C 0.62517 -0.12569 0.62969 -0.1368 0.63437 -0.14791 C 0.63767 -0.15578 0.64271 -0.16226 0.64531 -0.17083 C 0.64982 -0.18541 0.65173 -0.20092 0.65781 -0.21435 C 0.66041 -0.23263 0.66597 -0.25046 0.66857 -0.26851 C 0.66771 -0.33726 0.66944 -0.39513 0.64687 -0.45601 C 0.64427 -0.47384 0.64531 -0.49236 0.6375 -0.5081 C 0.63177 -0.51967 0.6243 -0.53333 0.61719 -0.54351 C 0.61163 -0.55138 0.60746 -0.56249 0.6 -0.56643 C 0.59479 -0.56898 0.59149 -0.57013 0.5875 -0.57476 C 0.58003 -0.58356 0.57396 -0.59305 0.56719 -0.60208 C 0.55955 -0.61203 0.54809 -0.62222 0.53906 -0.63101 C 0.53229 -0.63773 0.52396 -0.64097 0.51719 -0.64768 C 0.50903 -0.65555 0.50868 -0.65902 0.5 -0.66435 C 0.48767 -0.67175 0.49409 -0.66481 0.48437 -0.67268 C 0.4743 -0.68078 0.46979 -0.68449 0.45764 -0.68726 C 0.45503 -0.68865 0.4526 -0.6905 0.45 -0.69143 C 0.44618 -0.69259 0.44253 -0.69189 0.43889 -0.69351 C 0.43646 -0.69467 0.43524 -0.69837 0.43281 -0.69976 C 0.43038 -0.70115 0.42743 -0.70092 0.42482 -0.70185 C 0.41406 -0.70578 0.40347 -0.71134 0.39201 -0.71435 C 0.38264 -0.71967 0.37413 -0.72268 0.36406 -0.72476 C 0.3526 -0.72708 0.32969 -0.73101 0.32969 -0.73101 C 0.31701 -0.73587 0.30521 -0.73749 0.29201 -0.73935 C 0.28177 -0.74282 0.27153 -0.74421 0.26076 -0.7456 C 0.20833 -0.74421 0.15573 -0.74328 0.10312 -0.74143 C 0.0585 -0.73981 0.10573 -0.74351 0.08437 -0.7331 C 0.075 -0.72847 0.06458 -0.73009 0.05469 -0.72893 C 0.0368 -0.71458 0.0592 -0.73148 0.03281 -0.71643 C 0.00503 -0.70046 0.04149 -0.71805 0.01875 -0.70601 C 0.00538 -0.69884 -0.00729 -0.69166 -0.02031 -0.6831 C -0.02674 -0.6787 -0.0342 -0.67523 -0.04063 -0.6706 C -0.04948 -0.66412 -0.05886 -0.653 -0.06875 -0.64976 C -0.07952 -0.64027 -0.07448 -0.64305 -0.08281 -0.63935 C -0.08889 -0.62708 -0.09653 -0.62314 -0.10625 -0.61643 C -0.11163 -0.6074 -0.11754 -0.60162 -0.12344 -0.59351 C -0.13976 -0.57175 -0.14618 -0.54305 -0.15156 -0.51435 C -0.1507 -0.49745 -0.15591 -0.42638 -0.1375 -0.40185 C -0.13507 -0.39212 -0.12639 -0.37499 -0.12031 -0.36851 C -0.11841 -0.36689 -0.11597 -0.36643 -0.11406 -0.36435 C -0.104 -0.35509 -0.11563 -0.36041 -0.10156 -0.35208 C -0.09549 -0.34837 -0.09011 -0.34675 -0.08438 -0.34143 C -0.07275 -0.31805 -0.05538 -0.31412 -0.03594 -0.3081 C -0.02118 -0.30347 -0.00712 -0.29675 0.00781 -0.29351 C 0.02378 -0.28564 0.03941 -0.28541 0.05607 -0.2831 C 0.0717 -0.27708 0.08837 -0.27476 0.10451 -0.27268 C 0.12257 -0.26319 0.13975 -0.26273 0.15937 -0.26018 C 0.17639 -0.25462 0.19357 -0.25162 0.21094 -0.24768 C 0.22517 -0.24444 0.23871 -0.23958 0.25295 -0.23749 C 0.26545 -0.23263 0.27621 -0.23055 0.28906 -0.22893 C 0.31423 -0.21944 0.33038 -0.22199 0.36076 -0.2206 C 0.37743 -0.20949 0.39878 -0.21342 0.41719 -0.21041 C 0.4217 -0.20787 0.42621 -0.20393 0.43125 -0.20185 C 0.44618 -0.19652 0.44687 -0.19884 0.46076 -0.1956 C 0.4743 -0.19259 0.48316 -0.18935 0.49531 -0.18541 C 0.50208 -0.17939 0.51076 -0.17731 0.51875 -0.17476 C 0.53125 -0.16388 0.53455 -0.15624 0.54219 -0.13935 C 0.54409 -0.13495 0.54635 -0.13124 0.54844 -0.12685 C 0.54948 -0.12476 0.55156 -0.12083 0.55156 -0.12083 " pathEditMode="relative" ptsTypes="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к проеку фэмп\pink-99941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gears-202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287785" y="2287785"/>
            <a:ext cx="6858000" cy="228242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501206"/>
            <a:ext cx="6408712" cy="6999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C60AA2"/>
                </a:solidFill>
                <a:latin typeface="+mj-lt"/>
              </a:rPr>
              <a:t>ФИЗМИНУТКА</a:t>
            </a:r>
            <a:endParaRPr lang="ru-RU" sz="2400" dirty="0">
              <a:solidFill>
                <a:srgbClr val="C60AA2"/>
              </a:solidFill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1. Кто там  ходит </a:t>
            </a:r>
            <a:r>
              <a:rPr lang="ru-RU" sz="2400" b="1" dirty="0" err="1" smtClean="0">
                <a:solidFill>
                  <a:srgbClr val="0A1CC6"/>
                </a:solidFill>
                <a:latin typeface="Monotype Corsiva" pitchFamily="66" charset="0"/>
              </a:rPr>
              <a:t>влево-вправо</a:t>
            </a: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?</a:t>
            </a:r>
          </a:p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Это маятник в часах</a:t>
            </a:r>
          </a:p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Он работает исправно</a:t>
            </a:r>
          </a:p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И твердит:  Тик –Так, Тик- Так</a:t>
            </a:r>
          </a:p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C60AA2"/>
                </a:solidFill>
                <a:latin typeface="Monotype Corsiva" pitchFamily="66" charset="0"/>
              </a:rPr>
              <a:t>(руки на поясе, наклоны вправо-влево)</a:t>
            </a:r>
          </a:p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2. А над ним сидит кукушка</a:t>
            </a:r>
          </a:p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Это вовсе не игрушка</a:t>
            </a:r>
          </a:p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Птица дверцу открывает</a:t>
            </a:r>
          </a:p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Время точное сообщает</a:t>
            </a:r>
          </a:p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C60AA2"/>
                </a:solidFill>
                <a:latin typeface="Monotype Corsiva" pitchFamily="66" charset="0"/>
              </a:rPr>
              <a:t>(руки согнуты перед грудью, резкими рывками руки распределяются в стороны)</a:t>
            </a:r>
          </a:p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3. А часы идут, идут</a:t>
            </a:r>
          </a:p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Не спешат, не отстают</a:t>
            </a:r>
          </a:p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Мы без них не будем знать</a:t>
            </a:r>
          </a:p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C60AA2"/>
                </a:solidFill>
                <a:latin typeface="Monotype Corsiva" pitchFamily="66" charset="0"/>
              </a:rPr>
              <a:t>(ходьба на месте)</a:t>
            </a:r>
          </a:p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Что уже пора вставать </a:t>
            </a:r>
            <a:r>
              <a:rPr lang="ru-RU" sz="2400" b="1" dirty="0" smtClean="0">
                <a:solidFill>
                  <a:srgbClr val="C60AA2"/>
                </a:solidFill>
                <a:latin typeface="Monotype Corsiva" pitchFamily="66" charset="0"/>
              </a:rPr>
              <a:t>(потянуться)</a:t>
            </a:r>
          </a:p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C60AA2"/>
                </a:solidFill>
                <a:latin typeface="Monotype Corsiva" pitchFamily="66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A1CC6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к проеку фэмп\pink-99941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gears-202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287785" y="2287785"/>
            <a:ext cx="6858000" cy="228242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-144016"/>
            <a:ext cx="6408712" cy="2276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C60AA2"/>
                </a:solidFill>
                <a:latin typeface="+mj-lt"/>
              </a:rPr>
              <a:t>3 ЗАДАНИЕ</a:t>
            </a:r>
          </a:p>
          <a:p>
            <a:pPr algn="r">
              <a:spcBef>
                <a:spcPct val="0"/>
              </a:spcBef>
            </a:pP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Когда цифры должны были вернуться в свои домики</a:t>
            </a: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?</a:t>
            </a:r>
          </a:p>
          <a:p>
            <a:pPr algn="r">
              <a:spcBef>
                <a:spcPct val="0"/>
              </a:spcBef>
            </a:pPr>
            <a:r>
              <a:rPr lang="ru-RU" sz="2400" dirty="0">
                <a:solidFill>
                  <a:srgbClr val="C60AA2"/>
                </a:solidFill>
                <a:latin typeface="Monotype Corsiva" pitchFamily="66" charset="0"/>
              </a:rPr>
              <a:t>Утро, день, вечер, ночь.</a:t>
            </a:r>
            <a:r>
              <a:rPr lang="ru-RU" sz="2400" b="1" dirty="0" smtClean="0">
                <a:solidFill>
                  <a:srgbClr val="C60AA2"/>
                </a:solidFill>
                <a:latin typeface="Monotype Corsiva" pitchFamily="66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A1CC6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0242" name="Picture 2" descr="C:\Users\user\Desktop\25b252220c57dbf4ce97ef31f5b61a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649" y="1916831"/>
            <a:ext cx="2457175" cy="2997754"/>
          </a:xfrm>
          <a:prstGeom prst="rect">
            <a:avLst/>
          </a:prstGeom>
          <a:noFill/>
        </p:spPr>
      </p:pic>
      <p:pic>
        <p:nvPicPr>
          <p:cNvPr id="10243" name="Picture 3" descr="C:\Users\user\Desktop\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365104"/>
            <a:ext cx="2935090" cy="1728192"/>
          </a:xfrm>
          <a:prstGeom prst="rect">
            <a:avLst/>
          </a:prstGeom>
          <a:noFill/>
        </p:spPr>
      </p:pic>
      <p:pic>
        <p:nvPicPr>
          <p:cNvPr id="10245" name="Picture 5" descr="C:\Users\user\Desktop\7a12daed96e2443c9a8fda3bef2a4be8--calendar-dreamla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2380" y="1844824"/>
            <a:ext cx="2166269" cy="3168352"/>
          </a:xfrm>
          <a:prstGeom prst="rect">
            <a:avLst/>
          </a:prstGeom>
          <a:noFill/>
        </p:spPr>
      </p:pic>
      <p:pic>
        <p:nvPicPr>
          <p:cNvPr id="10246" name="Picture 6" descr="C:\Users\user\Desktop\m-1QdWc7J3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1916831"/>
            <a:ext cx="2977058" cy="1971138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995936" y="1484784"/>
            <a:ext cx="22322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C60AA2"/>
                </a:solidFill>
                <a:latin typeface="Monotype Corsiva" pitchFamily="66" charset="0"/>
              </a:rPr>
              <a:t>утро</a:t>
            </a:r>
            <a:r>
              <a:rPr lang="ru-RU" sz="2400" b="1" dirty="0">
                <a:solidFill>
                  <a:srgbClr val="C60AA2"/>
                </a:solidFill>
              </a:rPr>
              <a:t> 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60AA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067944" y="4005064"/>
            <a:ext cx="22322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C60AA2"/>
                </a:solidFill>
                <a:latin typeface="Monotype Corsiva" pitchFamily="66" charset="0"/>
              </a:rPr>
              <a:t>вечер</a:t>
            </a:r>
            <a:r>
              <a:rPr lang="ru-RU" sz="2400" b="1" dirty="0" smtClean="0">
                <a:solidFill>
                  <a:srgbClr val="C60AA2"/>
                </a:solidFill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60AA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516216" y="1412776"/>
            <a:ext cx="22322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C60AA2"/>
                </a:solidFill>
                <a:latin typeface="Monotype Corsiva" pitchFamily="66" charset="0"/>
              </a:rPr>
              <a:t>ночь</a:t>
            </a:r>
            <a:r>
              <a:rPr lang="ru-RU" sz="2400" b="1" dirty="0" smtClean="0">
                <a:solidFill>
                  <a:srgbClr val="C60AA2"/>
                </a:solidFill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60AA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5576" y="1484784"/>
            <a:ext cx="22322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C60AA2"/>
                </a:solidFill>
                <a:latin typeface="Monotype Corsiva" pitchFamily="66" charset="0"/>
              </a:rPr>
              <a:t>день</a:t>
            </a:r>
            <a:r>
              <a:rPr lang="ru-RU" sz="2400" b="1" dirty="0" smtClean="0">
                <a:solidFill>
                  <a:srgbClr val="C60AA2"/>
                </a:solidFill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60AA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16" grpId="1"/>
      <p:bldP spid="17" grpId="1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к проеку фэмп\pink-99941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gears-202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287785" y="2287785"/>
            <a:ext cx="6858000" cy="228242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72008"/>
            <a:ext cx="6408712" cy="2276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C60AA2"/>
                </a:solidFill>
                <a:latin typeface="+mj-lt"/>
              </a:rPr>
              <a:t>3 ЗАДАНИЕ</a:t>
            </a:r>
          </a:p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Молодцы, справились с заданием. </a:t>
            </a:r>
          </a:p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Теперь мы можем вернуть  ещё одну цифру 6.</a:t>
            </a:r>
          </a:p>
          <a:p>
            <a:pPr algn="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A1CC6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Picture 2" descr="C:\Users\user\Desktop\4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1268760"/>
            <a:ext cx="5400600" cy="5400601"/>
          </a:xfrm>
          <a:prstGeom prst="rect">
            <a:avLst/>
          </a:prstGeom>
          <a:noFill/>
        </p:spPr>
      </p:pic>
      <p:pic>
        <p:nvPicPr>
          <p:cNvPr id="8" name="Picture 2" descr="C:\Users\user\Desktop\6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FFB"/>
              </a:clrFrom>
              <a:clrTo>
                <a:srgbClr val="F9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7251" y="4653136"/>
            <a:ext cx="304778" cy="360040"/>
          </a:xfrm>
          <a:prstGeom prst="rect">
            <a:avLst/>
          </a:prstGeom>
          <a:noFill/>
        </p:spPr>
      </p:pic>
      <p:pic>
        <p:nvPicPr>
          <p:cNvPr id="9" name="два" descr="C:\Users\user\Desktop\55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3234" y="2924944"/>
            <a:ext cx="289707" cy="360040"/>
          </a:xfrm>
          <a:prstGeom prst="rect">
            <a:avLst/>
          </a:prstGeom>
          <a:noFill/>
        </p:spPr>
      </p:pic>
      <p:pic>
        <p:nvPicPr>
          <p:cNvPr id="10" name="Picture 8" descr="C:\Users\user\Desktop\6_7088_0819124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3789040"/>
            <a:ext cx="1901354" cy="2808313"/>
          </a:xfrm>
          <a:prstGeom prst="rect">
            <a:avLst/>
          </a:prstGeom>
          <a:noFill/>
        </p:spPr>
      </p:pic>
      <p:pic>
        <p:nvPicPr>
          <p:cNvPr id="11266" name="Picture 2" descr="C:\Users\user\Desktop\ави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BFF"/>
              </a:clrFrom>
              <a:clrTo>
                <a:srgbClr val="FE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5733256"/>
            <a:ext cx="284162" cy="344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4.07407E-6 C -0.01008 -0.00255 -0.01581 -0.00255 -0.02501 -0.01273 C -0.03612 -0.025 -0.03039 -0.02153 -0.04063 -0.025 C -0.05747 -0.03866 -0.06841 -0.06111 -0.08594 -0.07315 C -0.09219 -0.08542 -0.08542 -0.07315 -0.09532 -0.08542 C -0.11372 -0.10787 -0.1014 -0.09653 -0.11251 -0.10625 C -0.12223 -0.13194 -0.13612 -0.1537 -0.14844 -0.17708 C -0.1573 -0.19421 -0.16407 -0.21667 -0.17501 -0.23125 C -0.18056 -0.25347 -0.17101 -0.21829 -0.18126 -0.24375 C -0.18386 -0.25046 -0.18577 -0.25741 -0.18751 -0.26458 C -0.18803 -0.26667 -0.18838 -0.26898 -0.18907 -0.27083 C -0.19272 -0.28056 -0.19636 -0.29005 -0.20001 -0.3 C -0.20174 -0.30463 -0.20192 -0.30972 -0.20313 -0.31458 C -0.20504 -0.32292 -0.20938 -0.33958 -0.20938 -0.33958 C -0.21199 -0.37106 -0.22067 -0.39745 -0.22813 -0.42708 C -0.22935 -0.44074 -0.23213 -0.44792 -0.23438 -0.46042 C -0.23594 -0.48449 -0.23716 -0.48125 -0.24063 -0.5 C -0.24011 -0.51042 -0.24567 -0.52546 -0.23907 -0.53125 C -0.2316 -0.53796 -0.22136 -0.52755 -0.21251 -0.525 C -0.19428 -0.51991 -0.17709 -0.50579 -0.15938 -0.49792 C -0.14497 -0.48264 -0.15452 -0.49213 -0.12969 -0.47292 C -0.11945 -0.46505 -0.11268 -0.45579 -0.10157 -0.45208 C -0.09792 -0.44722 -0.09532 -0.44306 -0.09063 -0.43958 C -0.08369 -0.43426 -0.08751 -0.44167 -0.07969 -0.43356 C -0.07622 -0.42963 -0.07431 -0.42361 -0.07032 -0.42083 C -0.06824 -0.41944 -0.06581 -0.41852 -0.06407 -0.41667 C -0.0566 -0.4088 -0.054 -0.39977 -0.04532 -0.39583 C -0.03907 -0.3875 -0.03647 -0.38426 -0.02813 -0.38125 C -0.0224 -0.38218 -0.0165 -0.38125 -0.01094 -0.38333 C -0.00765 -0.38449 0.00433 -0.40162 0.00468 -0.40231 C 0.01128 -0.41088 0.01458 -0.42014 0.01874 -0.43148 C 0.02221 -0.44074 0.02777 -0.44977 0.02968 -0.46042 C 0.03315 -0.48032 0.03524 -0.50255 0.04218 -0.52083 C 0.04669 -0.55069 0.04044 -0.51366 0.04687 -0.53958 C 0.04982 -0.55162 0.05138 -0.56736 0.05312 -0.57917 C 0.05364 -0.58264 0.05416 -0.58611 0.05468 -0.58958 C 0.0552 -0.59306 0.05624 -0.6 0.05624 -0.6 C 0.05676 -0.60764 0.05676 -0.61551 0.05781 -0.62292 C 0.05833 -0.62593 0.06058 -0.62824 0.06093 -0.63125 C 0.06371 -0.65139 0.06076 -0.67477 0.07031 -0.69167 C 0.07378 -0.70556 0.07621 -0.71968 0.07968 -0.73333 C 0.09201 -0.725 0.09531 -0.71042 0.10312 -0.69583 C 0.10728 -0.68819 0.11562 -0.67292 0.11562 -0.67292 C 0.1177 -0.66319 0.12256 -0.63866 0.12656 -0.63333 C 0.12864 -0.63056 0.13107 -0.62824 0.13281 -0.625 C 0.14096 -0.61019 0.14322 -0.59444 0.15312 -0.58125 C 0.15815 -0.56088 0.16996 -0.54722 0.17812 -0.52917 C 0.18315 -0.51806 0.18732 -0.50532 0.19218 -0.49375 C 0.19669 -0.4831 0.20294 -0.47384 0.20624 -0.4625 C 0.21284 -0.44074 0.22083 -0.41759 0.23593 -0.4044 C 0.24687 -0.40532 0.25867 -0.40231 0.26874 -0.40833 C 0.28923 -0.42037 0.26215 -0.41042 0.28124 -0.41667 C 0.28923 -0.42315 0.29652 -0.43148 0.30468 -0.4375 C 0.30763 -0.43958 0.3111 -0.43981 0.31406 -0.44167 C 0.32117 -0.44676 0.32951 -0.45394 0.33593 -0.46042 C 0.34235 -0.47755 0.33419 -0.46111 0.34999 -0.47292 C 0.36215 -0.48194 0.37291 -0.49398 0.38437 -0.50417 C 0.39079 -0.50995 0.39426 -0.51759 0.40156 -0.52083 C 0.4052 -0.52569 0.40885 -0.53056 0.41249 -0.53542 C 0.41492 -0.53866 0.41614 -0.54306 0.41874 -0.54583 C 0.42239 -0.54954 0.4276 -0.55046 0.43124 -0.55417 C 0.43958 -0.5625 0.44774 -0.56759 0.45781 -0.57083 C 0.46631 -0.57847 0.47673 -0.58148 0.48593 -0.5875 C 0.49687 -0.59468 0.50711 -0.60324 0.51874 -0.60833 C 0.52135 -0.60694 0.52499 -0.60718 0.52656 -0.60417 C 0.52899 -0.59954 0.52968 -0.5875 0.52968 -0.5875 C 0.5309 -0.57222 0.53246 -0.55694 0.53437 -0.54167 C 0.53263 -0.40532 0.53819 -0.45972 0.52499 -0.38958 C 0.52274 -0.37731 0.52308 -0.36875 0.51718 -0.35833 C 0.51215 -0.33171 0.50242 -0.29236 0.49062 -0.26875 C 0.48801 -0.25093 0.48176 -0.22778 0.47187 -0.21458 C 0.46874 -0.21042 0.46492 -0.20694 0.46249 -0.20231 C 0.4519 -0.18194 0.44721 -0.15764 0.43593 -0.13773 C 0.43385 -0.12639 0.43124 -0.12292 0.42499 -0.11458 C 0.42221 -0.10347 0.4144 -0.09514 0.40937 -0.08542 C 0.40798 -0.0831 0.40781 -0.0794 0.40624 -0.07731 C 0.40451 -0.07454 0.40173 -0.07338 0.39999 -0.07106 C 0.39756 -0.06713 0.39669 -0.06134 0.39374 -0.05833 C 0.39166 -0.05625 0.3894 -0.05486 0.38749 -0.05208 C 0.38228 -0.04514 0.38107 -0.03889 0.37499 -0.03333 C 0.37395 -0.03125 0.37274 -0.0294 0.37187 -0.02708 C 0.37117 -0.02523 0.37117 -0.02292 0.37031 -0.02083 C 0.36024 0.00324 0.36822 -0.01736 0.35937 -0.00231 C 0.35711 0.00162 0.35433 0.00532 0.35312 0.01042 C 0.3526 0.0125 0.35242 0.01481 0.35156 0.01667 C 0.34496 0.03241 0.34531 0.02361 0.34531 0.03125 " pathEditMode="relative" ptsTypes="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к проеку фэмп\pink-99941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gears-202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287785" y="2287785"/>
            <a:ext cx="6858000" cy="228242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35696" y="531440"/>
            <a:ext cx="6984776" cy="2825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C60AA2"/>
                </a:solidFill>
                <a:latin typeface="+mj-lt"/>
              </a:rPr>
              <a:t>4 ЗАДАНИЕ </a:t>
            </a:r>
          </a:p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Задача</a:t>
            </a: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. </a:t>
            </a:r>
            <a:endParaRPr lang="ru-RU" sz="2400" b="1" dirty="0" smtClean="0">
              <a:solidFill>
                <a:srgbClr val="0A1CC6"/>
              </a:solidFill>
              <a:latin typeface="Monotype Corsiva" pitchFamily="66" charset="0"/>
            </a:endParaRPr>
          </a:p>
          <a:p>
            <a:pPr algn="r"/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На </a:t>
            </a: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полке стоят 3 будильника красного цвета и 2 синего цвета. Сколько всего будильников стоит </a:t>
            </a: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на</a:t>
            </a:r>
          </a:p>
          <a:p>
            <a:pPr algn="r"/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полке</a:t>
            </a: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?</a:t>
            </a:r>
          </a:p>
          <a:p>
            <a:pPr algn="r"/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Решение:  I вариант 3+2=5  (запись  на доске).</a:t>
            </a:r>
          </a:p>
          <a:p>
            <a:pPr algn="r"/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                    II вариант 2+3=5 (запись на доске).</a:t>
            </a:r>
          </a:p>
          <a:p>
            <a:pPr algn="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A1CC6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2292" name="Picture 4" descr="C:\Users\user\Desktop\shelf-5754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1664" y="4581128"/>
            <a:ext cx="7774832" cy="3887416"/>
          </a:xfrm>
          <a:prstGeom prst="rect">
            <a:avLst/>
          </a:prstGeom>
          <a:noFill/>
        </p:spPr>
      </p:pic>
      <p:pic>
        <p:nvPicPr>
          <p:cNvPr id="12290" name="Picture 2" descr="C:\Users\user\Desktop\budil_r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356992"/>
            <a:ext cx="1656183" cy="1656183"/>
          </a:xfrm>
          <a:prstGeom prst="rect">
            <a:avLst/>
          </a:prstGeom>
          <a:noFill/>
        </p:spPr>
      </p:pic>
      <p:pic>
        <p:nvPicPr>
          <p:cNvPr id="8" name="Picture 2" descr="C:\Users\user\Desktop\budil_r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356992"/>
            <a:ext cx="1656183" cy="1656183"/>
          </a:xfrm>
          <a:prstGeom prst="rect">
            <a:avLst/>
          </a:prstGeom>
          <a:noFill/>
        </p:spPr>
      </p:pic>
      <p:pic>
        <p:nvPicPr>
          <p:cNvPr id="9" name="Picture 2" descr="C:\Users\user\Desktop\budil_r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56992"/>
            <a:ext cx="1656183" cy="1656183"/>
          </a:xfrm>
          <a:prstGeom prst="rect">
            <a:avLst/>
          </a:prstGeom>
          <a:noFill/>
        </p:spPr>
      </p:pic>
      <p:pic>
        <p:nvPicPr>
          <p:cNvPr id="12291" name="Picture 3" descr="C:\Users\user\Desktop\alarm_clock_PNG5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284984"/>
            <a:ext cx="1728192" cy="1728192"/>
          </a:xfrm>
          <a:prstGeom prst="rect">
            <a:avLst/>
          </a:prstGeom>
          <a:noFill/>
        </p:spPr>
      </p:pic>
      <p:pic>
        <p:nvPicPr>
          <p:cNvPr id="11" name="Picture 3" descr="C:\Users\user\Desktop\alarm_clock_PNG5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284984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к проеку фэмп\pink-99941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gears-202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287785" y="2287785"/>
            <a:ext cx="6858000" cy="2282428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339752" y="72008"/>
            <a:ext cx="6408712" cy="2276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C60AA2"/>
                </a:solidFill>
                <a:latin typeface="+mj-lt"/>
              </a:rPr>
              <a:t>4 ЗАДАНИЕ</a:t>
            </a:r>
          </a:p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Молодцы, справились с заданием. </a:t>
            </a:r>
          </a:p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Теперь мы можем вернуть  ещё одну цифру 8.</a:t>
            </a:r>
          </a:p>
          <a:p>
            <a:pPr algn="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A1CC6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9" name="Picture 2" descr="C:\Users\user\Desktop\4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1268760"/>
            <a:ext cx="5400600" cy="5400601"/>
          </a:xfrm>
          <a:prstGeom prst="rect">
            <a:avLst/>
          </a:prstGeom>
          <a:noFill/>
        </p:spPr>
      </p:pic>
      <p:pic>
        <p:nvPicPr>
          <p:cNvPr id="10" name="Picture 2" descr="C:\Users\user\Desktop\6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7251" y="4653136"/>
            <a:ext cx="304778" cy="360040"/>
          </a:xfrm>
          <a:prstGeom prst="rect">
            <a:avLst/>
          </a:prstGeom>
          <a:noFill/>
        </p:spPr>
      </p:pic>
      <p:pic>
        <p:nvPicPr>
          <p:cNvPr id="11" name="два" descr="C:\Users\user\Desktop\55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3234" y="2924944"/>
            <a:ext cx="289707" cy="360040"/>
          </a:xfrm>
          <a:prstGeom prst="rect">
            <a:avLst/>
          </a:prstGeom>
          <a:noFill/>
        </p:spPr>
      </p:pic>
      <p:pic>
        <p:nvPicPr>
          <p:cNvPr id="12" name="Picture 2" descr="C:\Users\user\Desktop\ави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CFDF7"/>
              </a:clrFrom>
              <a:clrTo>
                <a:srgbClr val="FCFD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5733256"/>
            <a:ext cx="284162" cy="344487"/>
          </a:xfrm>
          <a:prstGeom prst="rect">
            <a:avLst/>
          </a:prstGeom>
          <a:noFill/>
        </p:spPr>
      </p:pic>
      <p:pic>
        <p:nvPicPr>
          <p:cNvPr id="13" name="Picture 3" descr="C:\Users\user\Desktop\67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2042" y="3717032"/>
            <a:ext cx="3154278" cy="3140968"/>
          </a:xfrm>
          <a:prstGeom prst="rect">
            <a:avLst/>
          </a:prstGeom>
          <a:noFill/>
        </p:spPr>
      </p:pic>
      <p:pic>
        <p:nvPicPr>
          <p:cNvPr id="13314" name="Picture 2" descr="C:\Users\user\Desktop\88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8FCFD"/>
              </a:clrFrom>
              <a:clrTo>
                <a:srgbClr val="F8FC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7837" y="4749800"/>
            <a:ext cx="284163" cy="34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C 0.00642 0.00625 0.00954 0.00787 0.01718 0.01065 C 0.03333 0.03195 0.0526 0.03866 0.07343 0.04792 C 0.07829 0.05 0.08263 0.05417 0.0875 0.05648 C 0.10121 0.06227 0.11701 0.06366 0.13125 0.06667 C 0.15781 0.07246 0.18402 0.07894 0.21093 0.08125 C 0.26875 0.08079 0.32656 0.08079 0.38437 0.07917 C 0.40086 0.07894 0.41232 0.07153 0.42656 0.0625 C 0.44166 0.05324 0.45798 0.04584 0.47031 0.0294 C 0.47534 0.02246 0.47864 0.01412 0.48281 0.00625 C 0.48437 0.00371 0.48715 0.00255 0.48906 1.48148E-6 C 0.49913 -0.01319 0.50625 -0.03518 0.5125 -0.05185 C 0.51475 -0.05764 0.51493 -0.06481 0.51718 -0.07083 C 0.52013 -0.07893 0.52517 -0.08565 0.52812 -0.09352 C 0.5342 -0.10995 0.53836 -0.12315 0.54687 -0.1375 C 0.54861 -0.1493 0.55138 -0.15486 0.55468 -0.16666 C 0.55607 -0.17106 0.55625 -0.17639 0.55781 -0.18125 C 0.56631 -0.20532 0.56423 -0.18935 0.57031 -0.21041 C 0.57552 -0.22824 0.57934 -0.24676 0.58593 -0.26435 C 0.58645 -0.27153 0.58732 -0.28541 0.58906 -0.29352 C 0.59097 -0.30185 0.59322 -0.31018 0.59531 -0.31852 C 0.59583 -0.3206 0.59687 -0.325 0.59687 -0.325 C 0.60208 -0.38657 0.60069 -0.36273 0.59687 -0.4831 C 0.5967 -0.4875 0.59079 -0.50069 0.58906 -0.50393 C 0.58072 -0.51967 0.57118 -0.53449 0.5625 -0.54977 C 0.54357 -0.58333 0.53541 -0.60046 0.50781 -0.62268 C 0.50173 -0.62754 0.49913 -0.63426 0.49218 -0.63727 C 0.46961 -0.64722 0.43663 -0.65162 0.4125 -0.65393 C 0.39531 -0.66041 0.37708 -0.6618 0.35937 -0.66435 C 0.32534 -0.68148 0.26875 -0.67685 0.23281 -0.67893 C 0.19114 -0.67824 0.14947 -0.6787 0.10781 -0.67685 C 0.09618 -0.67639 0.07343 -0.66852 0.07343 -0.66852 C 0.06927 -0.66643 0.06527 -0.66389 0.06093 -0.66227 C 0.05746 -0.66111 0.05347 -0.66204 0.05 -0.66018 C 0.04687 -0.65856 0.04496 -0.65416 0.04218 -0.65185 C 0.03819 -0.64861 0.03402 -0.64606 0.02968 -0.64352 C 0.0184 -0.6368 0.00711 -0.63217 -0.00469 -0.62685 C -0.01459 -0.61366 -0.02657 -0.61157 -0.03907 -0.60602 C -0.05278 -0.59236 -0.06823 -0.58148 -0.08125 -0.56643 C -0.09046 -0.55602 -0.1007 -0.53379 -0.10782 -0.5206 C -0.11164 -0.50509 -0.11962 -0.49236 -0.12344 -0.47685 C -0.1257 -0.46805 -0.12657 -0.46018 -0.12969 -0.45185 C -0.129 -0.42153 -0.13369 -0.35926 -0.1125 -0.33125 C -0.10903 -0.31736 -0.104 -0.30463 -0.1 -0.29143 C -0.09914 -0.28889 -0.09948 -0.28565 -0.09844 -0.2831 C -0.0974 -0.28055 -0.09514 -0.27916 -0.09375 -0.27685 C -0.09202 -0.2743 -0.09046 -0.27153 -0.08907 -0.26852 C -0.08785 -0.26597 -0.0875 -0.2625 -0.08594 -0.26018 C -0.08334 -0.25602 -0.07952 -0.2537 -0.07657 -0.24977 C -0.07066 -0.22592 -0.04514 -0.2081 -0.02813 -0.2 C -0.02205 -0.19676 -0.01546 -0.19606 -0.00938 -0.19352 C -0.00625 -0.19259 3.61111E-6 -0.18935 3.61111E-6 -0.18935 C 0.31909 -0.19259 0.14322 -0.1743 0.2625 -0.20602 C 0.27534 -0.21458 0.28802 -0.22129 0.29687 -0.23727 C 0.2993 -0.24722 0.30607 -0.25416 0.31093 -0.26227 C 0.31354 -0.27268 0.31753 -0.27801 0.32187 -0.28727 C 0.3243 -0.29259 0.32604 -0.29838 0.32812 -0.30393 C 0.32916 -0.30671 0.33125 -0.31227 0.33125 -0.31227 C 0.3302 -0.36759 0.32847 -0.4206 0.32031 -0.47477 C 0.31909 -0.49444 0.31944 -0.51852 0.31406 -0.53727 C 0.30434 -0.57199 0.275 -0.58588 0.25156 -0.59768 C 0.22482 -0.61111 0.19895 -0.62754 0.17031 -0.6331 C 0.15798 -0.64421 0.13142 -0.64583 0.11718 -0.64768 C 0.09114 -0.64699 0.0651 -0.64699 0.03906 -0.6456 C 0.02343 -0.64491 0.00885 -0.62778 -0.00625 -0.62268 C -0.01216 -0.61481 -0.01945 -0.61134 -0.02657 -0.60602 C -0.03612 -0.59884 -0.04306 -0.58958 -0.05157 -0.58102 C -0.05816 -0.56342 -0.07084 -0.55092 -0.07969 -0.53518 C -0.08143 -0.52847 -0.08733 -0.52361 -0.0875 -0.51643 C -0.08837 -0.4875 -0.09619 -0.33889 -0.06719 -0.28727 C -0.06372 -0.27338 -0.05955 -0.25532 -0.05313 -0.24352 C -0.05157 -0.24074 -0.04879 -0.23981 -0.04688 -0.23727 C -0.04497 -0.23472 -0.04375 -0.23171 -0.04219 -0.22893 C -0.03941 -0.21782 -0.04237 -0.22662 -0.03438 -0.21435 C -0.02796 -0.2044 -0.02153 -0.19352 -0.01563 -0.18333 C -0.01268 -0.16759 -0.01685 -0.18055 -0.00782 -0.1706 C -0.00643 -0.16898 -0.00608 -0.16597 -0.00469 -0.16458 C 0.00885 -0.14815 0.00538 -0.15046 0.01562 -0.1456 C 0.01822 -0.14305 0.02065 -0.13981 0.02343 -0.1375 C 0.0269 -0.13426 0.03107 -0.13241 0.03437 -0.12893 C 0.03784 -0.12523 0.04027 -0.12037 0.04375 -0.11643 C 0.04878 -0.11134 0.0552 -0.10833 0.06093 -0.10416 C 0.06614 -0.09352 0.07395 -0.08704 0.08281 -0.0831 C 0.0894 -0.07454 0.09548 -0.075 0.10468 -0.07291 C 0.11527 -0.06597 0.12604 -0.06273 0.13593 -0.05393 C 0.17395 -0.05717 0.1519 -0.04815 0.16875 -0.07083 " pathEditMode="relative" ptsTypes="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к проеку фэмп\pink-99941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gears-202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287785" y="2287785"/>
            <a:ext cx="6858000" cy="228242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44624"/>
            <a:ext cx="640871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C60AA2"/>
                </a:solidFill>
                <a:latin typeface="+mj-lt"/>
              </a:rPr>
              <a:t>5 ЗАДАНИЕ</a:t>
            </a:r>
          </a:p>
          <a:p>
            <a:pPr algn="r">
              <a:spcBef>
                <a:spcPct val="0"/>
              </a:spcBef>
            </a:pP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 «Установи точное время».</a:t>
            </a:r>
            <a:r>
              <a:rPr lang="ru-RU" sz="2400" b="1" dirty="0"/>
              <a:t> 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A1CC6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4338" name="Picture 2" descr="C:\Users\user\Desktop\dwarf-png-clipart-5a21244748cb51.824788201512121415298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726" y="1124744"/>
            <a:ext cx="1726555" cy="1688187"/>
          </a:xfrm>
          <a:prstGeom prst="rect">
            <a:avLst/>
          </a:prstGeom>
          <a:noFill/>
        </p:spPr>
      </p:pic>
      <p:pic>
        <p:nvPicPr>
          <p:cNvPr id="14341" name="Picture 5" descr="C:\Users\user\Desktop\clock3-e147947815665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6628" y="1124744"/>
            <a:ext cx="2091876" cy="2088232"/>
          </a:xfrm>
          <a:prstGeom prst="rect">
            <a:avLst/>
          </a:prstGeom>
          <a:noFill/>
        </p:spPr>
      </p:pic>
      <p:pic>
        <p:nvPicPr>
          <p:cNvPr id="14344" name="Picture 8" descr="C:\Users\user\Desktop\s12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379754"/>
            <a:ext cx="2283661" cy="1353949"/>
          </a:xfrm>
          <a:prstGeom prst="rect">
            <a:avLst/>
          </a:prstGeom>
          <a:noFill/>
        </p:spPr>
      </p:pic>
      <p:sp>
        <p:nvSpPr>
          <p:cNvPr id="19" name="Стрелка вправо 18"/>
          <p:cNvSpPr/>
          <p:nvPr/>
        </p:nvSpPr>
        <p:spPr>
          <a:xfrm>
            <a:off x="6528488" y="1772816"/>
            <a:ext cx="720080" cy="50405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A1CC6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123728" y="908720"/>
            <a:ext cx="22322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C60AA2"/>
                </a:solidFill>
                <a:latin typeface="Monotype Corsiva" pitchFamily="66" charset="0"/>
              </a:rPr>
              <a:t>утро</a:t>
            </a:r>
            <a:r>
              <a:rPr lang="ru-RU" sz="2400" b="1" dirty="0">
                <a:solidFill>
                  <a:srgbClr val="C60AA2"/>
                </a:solidFill>
              </a:rPr>
              <a:t> 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60AA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660232" y="908720"/>
            <a:ext cx="22322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C60AA2"/>
                </a:solidFill>
                <a:latin typeface="Monotype Corsiva" pitchFamily="66" charset="0"/>
              </a:rPr>
              <a:t>вечер</a:t>
            </a:r>
            <a:r>
              <a:rPr lang="ru-RU" sz="2400" b="1" dirty="0" smtClean="0">
                <a:solidFill>
                  <a:srgbClr val="C60AA2"/>
                </a:solidFill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60AA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660232" y="3645024"/>
            <a:ext cx="22322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C60AA2"/>
                </a:solidFill>
                <a:latin typeface="Monotype Corsiva" pitchFamily="66" charset="0"/>
              </a:rPr>
              <a:t>ночь</a:t>
            </a:r>
            <a:r>
              <a:rPr lang="ru-RU" sz="2400" b="1" dirty="0" smtClean="0">
                <a:solidFill>
                  <a:srgbClr val="C60AA2"/>
                </a:solidFill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60AA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123728" y="3429000"/>
            <a:ext cx="22322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C60AA2"/>
                </a:solidFill>
                <a:latin typeface="Monotype Corsiva" pitchFamily="66" charset="0"/>
              </a:rPr>
              <a:t>день</a:t>
            </a:r>
            <a:r>
              <a:rPr lang="ru-RU" sz="2400" b="1" dirty="0" smtClean="0">
                <a:solidFill>
                  <a:srgbClr val="C60AA2"/>
                </a:solidFill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60AA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24" name="Picture 2" descr="C:\Users\user\Desktop\fcad813b510500c9c04995db77c13d30--cartoon-caracters-birthday-clipar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848" y="3861048"/>
            <a:ext cx="1490896" cy="2013025"/>
          </a:xfrm>
          <a:prstGeom prst="rect">
            <a:avLst/>
          </a:prstGeom>
          <a:noFill/>
        </p:spPr>
      </p:pic>
      <p:pic>
        <p:nvPicPr>
          <p:cNvPr id="14346" name="Picture 10" descr="C:\Users\user\Desktop\gnomiki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9080" y="1124744"/>
            <a:ext cx="1477137" cy="1951931"/>
          </a:xfrm>
          <a:prstGeom prst="rect">
            <a:avLst/>
          </a:prstGeom>
          <a:noFill/>
        </p:spPr>
      </p:pic>
      <p:pic>
        <p:nvPicPr>
          <p:cNvPr id="1026" name="Picture 2" descr="C:\Users\user1\Desktop\kisspng-motorcycle-wheel-car-clip-art-5b2249459b9634.434362851528973637637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4990" y="1214422"/>
            <a:ext cx="1817010" cy="1857388"/>
          </a:xfrm>
          <a:prstGeom prst="rect">
            <a:avLst/>
          </a:prstGeom>
          <a:noFill/>
        </p:spPr>
      </p:pic>
      <p:sp>
        <p:nvSpPr>
          <p:cNvPr id="15" name="Стрелка вправо 14"/>
          <p:cNvSpPr/>
          <p:nvPr/>
        </p:nvSpPr>
        <p:spPr>
          <a:xfrm>
            <a:off x="2242304" y="1772816"/>
            <a:ext cx="72008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A1CC6"/>
              </a:solidFill>
            </a:endParaRPr>
          </a:p>
        </p:txBody>
      </p:sp>
      <p:pic>
        <p:nvPicPr>
          <p:cNvPr id="1027" name="Picture 3" descr="C:\Users\user1\Desktop\unnamed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4071942"/>
            <a:ext cx="1643074" cy="1643074"/>
          </a:xfrm>
          <a:prstGeom prst="rect">
            <a:avLst/>
          </a:prstGeom>
          <a:noFill/>
        </p:spPr>
      </p:pic>
      <p:pic>
        <p:nvPicPr>
          <p:cNvPr id="1028" name="Picture 4" descr="C:\Users\user1\Desktop\istockphoto-91440924-612x61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3531854"/>
            <a:ext cx="2397476" cy="2397476"/>
          </a:xfrm>
          <a:prstGeom prst="rect">
            <a:avLst/>
          </a:prstGeom>
          <a:noFill/>
        </p:spPr>
      </p:pic>
      <p:sp>
        <p:nvSpPr>
          <p:cNvPr id="18" name="Стрелка вправо 17"/>
          <p:cNvSpPr/>
          <p:nvPr/>
        </p:nvSpPr>
        <p:spPr>
          <a:xfrm>
            <a:off x="6672504" y="4581128"/>
            <a:ext cx="720080" cy="504056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A1CC6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242304" y="4581128"/>
            <a:ext cx="720080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A1C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к проеку фэмп\pink-99941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gears-202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287785" y="2287785"/>
            <a:ext cx="6858000" cy="228242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260648"/>
            <a:ext cx="640871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C60AA2"/>
                </a:solidFill>
                <a:latin typeface="+mj-lt"/>
              </a:rPr>
              <a:t>5 ЗАДАНИЕ</a:t>
            </a:r>
          </a:p>
          <a:p>
            <a:pPr algn="r">
              <a:spcBef>
                <a:spcPct val="0"/>
              </a:spcBef>
            </a:pP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 </a:t>
            </a: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«</a:t>
            </a: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Молодцы вернули цифру на место </a:t>
            </a: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10. </a:t>
            </a: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Посмотрите, все цифры вернулись на свои места? </a:t>
            </a:r>
            <a:r>
              <a:rPr lang="ru-RU" sz="2400" b="1" dirty="0"/>
              <a:t> 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A1CC6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8" name="Picture 2" descr="C:\Users\user\Desktop\4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1268760"/>
            <a:ext cx="5400600" cy="5400601"/>
          </a:xfrm>
          <a:prstGeom prst="rect">
            <a:avLst/>
          </a:prstGeom>
          <a:noFill/>
        </p:spPr>
      </p:pic>
      <p:pic>
        <p:nvPicPr>
          <p:cNvPr id="9" name="Picture 2" descr="C:\Users\user\Desktop\6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7251" y="4653136"/>
            <a:ext cx="304778" cy="360040"/>
          </a:xfrm>
          <a:prstGeom prst="rect">
            <a:avLst/>
          </a:prstGeom>
          <a:noFill/>
        </p:spPr>
      </p:pic>
      <p:pic>
        <p:nvPicPr>
          <p:cNvPr id="10" name="два" descr="C:\Users\user\Desktop\55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3234" y="2924944"/>
            <a:ext cx="289707" cy="360040"/>
          </a:xfrm>
          <a:prstGeom prst="rect">
            <a:avLst/>
          </a:prstGeom>
          <a:noFill/>
        </p:spPr>
      </p:pic>
      <p:pic>
        <p:nvPicPr>
          <p:cNvPr id="11" name="Picture 2" descr="C:\Users\user\Desktop\ави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CFDF8"/>
              </a:clrFrom>
              <a:clrTo>
                <a:srgbClr val="FCF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5733256"/>
            <a:ext cx="284162" cy="344487"/>
          </a:xfrm>
          <a:prstGeom prst="rect">
            <a:avLst/>
          </a:prstGeom>
          <a:noFill/>
        </p:spPr>
      </p:pic>
      <p:pic>
        <p:nvPicPr>
          <p:cNvPr id="12" name="Picture 2" descr="C:\Users\user\Desktop\88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5FF"/>
              </a:clrFrom>
              <a:clrTo>
                <a:srgbClr val="FFF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7837" y="4749800"/>
            <a:ext cx="284163" cy="344488"/>
          </a:xfrm>
          <a:prstGeom prst="rect">
            <a:avLst/>
          </a:prstGeom>
          <a:noFill/>
        </p:spPr>
      </p:pic>
      <p:pic>
        <p:nvPicPr>
          <p:cNvPr id="13" name="Picture 13" descr="C:\Users\user\Desktop\jpg_numbers010c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070" y="4077072"/>
            <a:ext cx="2269460" cy="2419693"/>
          </a:xfrm>
          <a:prstGeom prst="rect">
            <a:avLst/>
          </a:prstGeom>
          <a:noFill/>
        </p:spPr>
      </p:pic>
      <p:pic>
        <p:nvPicPr>
          <p:cNvPr id="15363" name="Picture 3" descr="C:\Users\user\Desktop\1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996952"/>
            <a:ext cx="573087" cy="34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6.66667E-6 C 0.00643 -0.00856 0.01407 -0.01157 0.02188 -0.01666 C 0.02361 -0.01805 0.02483 -0.02036 0.02657 -0.02083 C 0.03525 -0.0236 0.04427 -0.0236 0.05313 -0.02522 C 0.09167 -0.0243 0.13021 -0.0243 0.16875 -0.02314 C 0.17882 -0.02291 0.18976 -0.01435 0.2 -0.01272 C 0.22084 -0.00161 0.18889 -0.01782 0.22657 -0.00439 C 0.2283 -0.00347 0.22952 -0.00115 0.23125 6.66667E-6 C 0.23976 0.00556 0.24097 0.0044 0.25157 0.00603 C 0.25955 0.00973 0.26823 0.01644 0.27657 0.01853 C 0.2849 0.02084 0.29323 0.02107 0.30139 0.02292 C 0.32466 0.02732 0.29011 0.02153 0.31407 0.02894 C 0.31858 0.03056 0.32344 0.03056 0.32813 0.03126 C 0.33507 0.03357 0.34132 0.03589 0.34844 0.03728 C 0.35955 0.04353 0.37257 0.0507 0.38438 0.05417 C 0.39219 0.05603 0.4 0.05672 0.40782 0.05811 C 0.48993 0.05695 0.50903 0.0595 0.57032 0.04561 C 0.57847 0.04028 0.58455 0.03843 0.59375 0.03519 C 0.60052 0.02917 0.60816 0.02778 0.61563 0.02292 C 0.62327 0.00765 0.63889 -0.00416 0.65 -0.01481 C 0.65695 -0.02847 0.64844 -0.01365 0.65938 -0.02522 C 0.67813 -0.04444 0.65972 -0.02661 0.67032 -0.04397 C 0.67153 -0.0456 0.67361 -0.04629 0.675 -0.04791 C 0.67743 -0.05138 0.67917 -0.05485 0.68125 -0.05833 C 0.68368 -0.07083 0.68907 -0.08078 0.69375 -0.09166 C 0.69514 -0.0949 0.69549 -0.09907 0.69688 -0.10208 C 0.69861 -0.10671 0.70104 -0.11041 0.70313 -0.11481 C 0.70643 -0.15856 0.70052 -0.11805 0.71094 -0.14606 C 0.71216 -0.14907 0.71181 -0.15277 0.7125 -0.15647 C 0.71424 -0.16481 0.71719 -0.17268 0.71875 -0.18124 C 0.72049 -0.1905 0.72118 -0.19953 0.72344 -0.20833 C 0.7257 -0.24606 0.73091 -0.28888 0.72188 -0.32499 C 0.72084 -0.32893 0.71841 -0.33171 0.71719 -0.33541 C 0.70521 -0.37083 0.69497 -0.38726 0.67657 -0.41689 C 0.67188 -0.43518 0.6566 -0.45138 0.64532 -0.46272 C 0.61754 -0.48958 0.59028 -0.51689 0.55938 -0.53749 C 0.54757 -0.54536 0.53663 -0.55323 0.52344 -0.55624 C 0.51771 -0.55972 0.51216 -0.56365 0.50625 -0.56666 C 0.50122 -0.56921 0.49566 -0.57013 0.49063 -0.57291 C 0.48785 -0.5743 0.48559 -0.57777 0.48282 -0.57916 C 0.4757 -0.58263 0.46094 -0.58749 0.46094 -0.58749 C 0.43959 -0.60462 0.40972 -0.60995 0.38594 -0.61689 C 0.29913 -0.64143 0.20695 -0.63772 0.11875 -0.63958 C -0.00034 -0.63772 0.01927 -0.64629 -0.03906 -0.63333 C -0.04722 -0.62522 -0.05607 -0.62291 -0.06562 -0.61897 C -0.07274 -0.60462 -0.08298 -0.59073 -0.09375 -0.58124 C -0.09861 -0.5699 -0.10295 -0.55092 -0.11093 -0.54374 C -0.11857 -0.52314 -0.12326 -0.50254 -0.12968 -0.48124 C -0.13298 -0.43402 -0.13073 -0.45208 -0.13437 -0.42731 C -0.1335 -0.38935 -0.13663 -0.32592 -0.1125 -0.29374 C -0.11024 -0.2787 -0.10434 -0.26319 -0.09843 -0.24999 C -0.09791 -0.24606 -0.09861 -0.24097 -0.09687 -0.23772 C -0.09566 -0.23518 -0.09218 -0.23541 -0.09062 -0.23333 C -0.08767 -0.22939 -0.08646 -0.2236 -0.08437 -0.21874 C -0.08212 -0.21319 -0.08021 -0.20763 -0.07812 -0.20208 C -0.07725 -0.19976 -0.07482 -0.19976 -0.07343 -0.19791 C -0.07153 -0.19536 -0.07048 -0.19212 -0.06875 -0.18958 C -0.05034 -0.16342 -0.02899 -0.14189 -0.00625 -0.12291 C 0.00452 -0.11388 0.01441 -0.10462 0.02657 -0.09999 C 0.05695 -0.08888 0.01198 -0.10416 0.04688 -0.08958 C 0.05365 -0.0868 0.05643 -0.08888 0.0625 -0.08564 C 0.0658 -0.08379 0.06841 -0.08032 0.07188 -0.07916 C 0.0816 -0.07661 0.10157 -0.07522 0.10157 -0.07522 C 0.11858 -0.06851 0.12118 -0.06851 0.14219 -0.06666 C 0.20782 -0.06782 0.26146 -0.06157 0.32188 -0.07522 C 0.32396 -0.07638 0.32604 -0.07823 0.32813 -0.07916 C 0.33229 -0.08147 0.33663 -0.0831 0.34063 -0.08564 C 0.36042 -0.09768 0.33768 -0.08587 0.35469 -0.09791 C 0.36702 -0.10694 0.38247 -0.1118 0.39375 -0.12291 C 0.4033 -0.1324 0.41528 -0.14351 0.42344 -0.15439 C 0.43941 -0.17546 0.43212 -0.16759 0.44375 -0.17916 C 0.45261 -0.19884 0.46372 -0.21712 0.47188 -0.23772 C 0.48264 -0.26458 0.49184 -0.29606 0.5 -0.32499 C 0.50261 -0.34583 0.5066 -0.36967 0.5125 -0.38958 C 0.51528 -0.41481 0.51736 -0.4405 0.52344 -0.46458 C 0.52292 -0.49722 0.52413 -0.53009 0.52188 -0.56249 C 0.52153 -0.56874 0.51788 -0.5736 0.51563 -0.57916 C 0.50643 -0.60208 0.49722 -0.6199 0.48282 -0.63749 C 0.46979 -0.65323 0.45347 -0.66157 0.44063 -0.67499 C 0.43594 -0.67985 0.43264 -0.68657 0.42813 -0.69166 C 0.42535 -0.6949 0.42222 -0.69791 0.41875 -0.69999 C 0.41216 -0.70416 0.39844 -0.71041 0.39844 -0.71041 C 0.38091 -0.72916 0.35851 -0.73171 0.3375 -0.73958 C 0.30521 -0.73888 0.27292 -0.73888 0.24063 -0.73749 C 0.23212 -0.73726 0.23507 -0.73379 0.22813 -0.72708 C 0.22674 -0.72569 0.22483 -0.72592 0.22344 -0.72499 C 0.2217 -0.72384 0.22032 -0.72245 0.21875 -0.72083 C 0.21563 -0.71759 0.2125 -0.71411 0.20938 -0.71041 C 0.20764 -0.70856 0.20643 -0.70601 0.20469 -0.70416 C 0.1908 -0.68865 0.179 -0.67661 0.16875 -0.65624 C 0.15278 -0.6243 0.15313 -0.58147 0.14063 -0.54791 C 0.13716 -0.51481 0.14132 -0.52708 0.13282 -0.50833 C 0.129 -0.47337 0.12049 -0.44073 0.11407 -0.40647 C 0.11216 -0.35462 0.1099 -0.2986 0.09532 -0.24999 C 0.09202 -0.23911 0.0915 -0.22985 0.0875 -0.21874 C 0.08698 -0.21411 0.08681 -0.20925 0.08594 -0.20416 C 0.08472 -0.19722 0.08212 -0.19073 0.08125 -0.18333 C 0.08004 -0.1736 0.08038 -0.16388 0.07969 -0.15439 C 0.07917 -0.15069 0.07865 -0.14722 0.07813 -0.14374 C 0.07622 -0.10694 0.06875 -0.0706 0.06407 -0.03356 C 0.06459 0.00417 0.06459 0.04167 0.06563 0.07894 C 0.06632 0.10857 0.07292 0.15255 0.09844 0.15834 C 0.16997 0.15695 0.18229 0.16274 0.23282 0.14584 C 0.24514 0.14167 0.24271 0.14653 0.25469 0.13959 C 0.28264 0.12339 0.30834 0.09491 0.3375 0.08542 C 0.35625 0.07038 0.3316 0.08866 0.35938 0.07501 C 0.39618 0.05672 0.36216 0.06853 0.38125 0.06251 C 0.38438 0.0595 0.38733 0.0551 0.39063 0.05209 C 0.40226 0.04167 0.43073 0.03056 0.44375 0.02686 C 0.44827 0.01783 0.45556 0.01459 0.4625 0.00811 C 0.47309 -0.00161 0.48177 -0.00601 0.49375 -0.01272 C 0.50556 -0.02847 0.52118 -0.03865 0.53125 -0.05624 C 0.53924 -0.0706 0.54618 -0.08518 0.55313 -0.09999 C 0.57101 -0.13842 0.54167 -0.08472 0.56094 -0.11874 C 0.56146 -0.12245 0.56163 -0.12592 0.5625 -0.12916 C 0.5632 -0.13147 0.56528 -0.1331 0.56563 -0.13564 C 0.57101 -0.16712 0.5691 -0.20115 0.57188 -0.23333 C 0.57136 -0.24722 0.57222 -0.26157 0.57032 -0.27499 C 0.56875 -0.2861 0.56025 -0.29698 0.55625 -0.30624 C 0.54497 -0.33194 0.56372 -0.29907 0.54688 -0.32916 C 0.52431 -0.36967 0.48993 -0.39606 0.45625 -0.41689 C 0.44445 -0.42384 0.43316 -0.43402 0.42032 -0.43772 C 0.41476 -0.43911 0.40469 -0.44166 0.4 -0.44374 C 0.38264 -0.45231 0.36702 -0.46435 0.35 -0.47314 C 0.34202 -0.47708 0.33316 -0.47823 0.325 -0.48124 C 0.30868 -0.49791 0.30295 -0.49722 0.28282 -0.49999 C 0.2599 -0.51296 0.23403 -0.51712 0.20938 -0.52083 C 0.17327 -0.54004 0.18907 -0.53448 0.1625 -0.54166 C 0.12431 -0.57222 0.07049 -0.56365 0.02813 -0.57083 C -0.00885 -0.57013 -0.04583 -0.57013 -0.08281 -0.56874 C -0.0993 -0.56805 -0.10486 -0.54722 -0.11718 -0.54166 C -0.11979 -0.53657 -0.12031 -0.52962 -0.12343 -0.52499 C -0.12587 -0.52129 -0.12968 -0.51944 -0.13281 -0.51666 C -0.13889 -0.49675 -0.13246 -0.51527 -0.14531 -0.48958 C -0.14982 -0.48055 -0.15225 -0.46828 -0.15468 -0.45856 C -0.15364 -0.4405 -0.15399 -0.42222 -0.15156 -0.40416 C -0.15017 -0.39374 -0.14392 -0.3912 -0.13906 -0.38541 C -0.125 -0.36874 -0.12691 -0.37106 -0.10468 -0.36874 C -0.08576 -0.3537 -0.06059 -0.35254 -0.03906 -0.34999 C 0.06354 -0.35115 0.13507 -0.35416 0.225 -0.35416 " pathEditMode="relative" ptsTypes="ffffffffffffffffffffff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к проеку фэмп\pink-99941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gears-202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287785" y="2287785"/>
            <a:ext cx="6858000" cy="228242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288032"/>
            <a:ext cx="6408712" cy="198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  Вот  волшебные цифры с вашей помощью на своих местах. Будем надеяться, что они не попадут в такую трудную ситуацию и Гном сможет ими дальше любоваться и знать точное время.  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A1CC6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Picture 3" descr="C:\Users\user\Desktop\ЧАС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4824536" cy="4824536"/>
          </a:xfrm>
          <a:prstGeom prst="rect">
            <a:avLst/>
          </a:prstGeom>
          <a:noFill/>
        </p:spPr>
      </p:pic>
      <p:pic>
        <p:nvPicPr>
          <p:cNvPr id="16388" name="Picture 4" descr="C:\Users\user\Desktop\1372611980_gnom8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939652"/>
            <a:ext cx="4585692" cy="4585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к проеку фэмп\pink-99941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gears-202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287785" y="2287785"/>
            <a:ext cx="6858000" cy="228242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-171400"/>
            <a:ext cx="6408712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ru-RU" sz="2400" b="1" dirty="0" err="1" smtClean="0">
                <a:solidFill>
                  <a:srgbClr val="0A1CC6"/>
                </a:solidFill>
                <a:latin typeface="Monotype Corsiva" pitchFamily="66" charset="0"/>
              </a:rPr>
              <a:t>Давным</a:t>
            </a: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 </a:t>
            </a: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-  давно,  жил на свете весёлый </a:t>
            </a:r>
            <a:endParaRPr lang="ru-RU" sz="2400" b="1" dirty="0" smtClean="0">
              <a:solidFill>
                <a:srgbClr val="0A1CC6"/>
              </a:solidFill>
              <a:latin typeface="Monotype Corsiva" pitchFamily="66" charset="0"/>
            </a:endParaRPr>
          </a:p>
          <a:p>
            <a:pPr lvl="0" algn="r">
              <a:spcBef>
                <a:spcPct val="0"/>
              </a:spcBef>
            </a:pPr>
            <a:r>
              <a:rPr lang="ru-RU" sz="5400" b="1" dirty="0" smtClean="0">
                <a:solidFill>
                  <a:srgbClr val="0A1CC6"/>
                </a:solidFill>
                <a:latin typeface="Monotype Corsiva" pitchFamily="66" charset="0"/>
              </a:rPr>
              <a:t>Гном-часовщик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3074" name="Picture 2" descr="C:\Users\user\Desktop\121938028__Gnom_Tihonya_stoi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569481"/>
            <a:ext cx="3312368" cy="5099879"/>
          </a:xfrm>
          <a:prstGeom prst="rect">
            <a:avLst/>
          </a:prstGeom>
          <a:noFill/>
        </p:spPr>
      </p:pic>
      <p:pic>
        <p:nvPicPr>
          <p:cNvPr id="10" name="Picture 10" descr="C:\Users\user\Desktop\dc867d_8f91dd3e22ff47cf8d6a50f835afe0fe_mv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-53778"/>
            <a:ext cx="2109266" cy="211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1343 C -0.02361 -0.03333 0.00434 -0.06921 0.03837 -0.06921 C 0.07344 -0.06921 0.10139 -0.03333 0.10139 0.01343 C 0.10139 0.06019 0.12934 0.09607 0.16441 0.09607 C 0.19844 0.09607 0.22639 0.06019 0.22639 0.01343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к проеку фэмп\pink-99941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gears-202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287785" y="2287785"/>
            <a:ext cx="6858000" cy="228242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627784" y="1340768"/>
            <a:ext cx="5256584" cy="16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400" b="1" dirty="0">
                <a:solidFill>
                  <a:srgbClr val="C60AA2"/>
                </a:solidFill>
                <a:latin typeface="Monotype Corsiva" pitchFamily="66" charset="0"/>
              </a:rPr>
              <a:t> </a:t>
            </a:r>
            <a:r>
              <a:rPr lang="ru-RU" sz="4000" b="1" dirty="0">
                <a:solidFill>
                  <a:srgbClr val="C60AA2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C60AA2"/>
                </a:solidFill>
                <a:latin typeface="Monotype Corsiva" pitchFamily="66" charset="0"/>
              </a:rPr>
              <a:t>спасибо за внимание!!!</a:t>
            </a:r>
            <a:r>
              <a:rPr lang="ru-RU" sz="4000" b="1" dirty="0">
                <a:solidFill>
                  <a:srgbClr val="C60AA2"/>
                </a:solidFill>
                <a:latin typeface="Monotype Corsiva" pitchFamily="66" charset="0"/>
              </a:rPr>
              <a:t> 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AA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60AA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Picture 5" descr="C:\Users\user\Desktop\eyes_3_h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420888"/>
            <a:ext cx="1885894" cy="2299871"/>
          </a:xfrm>
          <a:prstGeom prst="rect">
            <a:avLst/>
          </a:prstGeom>
          <a:noFill/>
        </p:spPr>
      </p:pic>
      <p:pic>
        <p:nvPicPr>
          <p:cNvPr id="8" name="Picture 7" descr="C:\Users\user\Desktop\walking_5_h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068960"/>
            <a:ext cx="1692696" cy="2358272"/>
          </a:xfrm>
          <a:prstGeom prst="rect">
            <a:avLst/>
          </a:prstGeom>
          <a:noFill/>
        </p:spPr>
      </p:pic>
      <p:pic>
        <p:nvPicPr>
          <p:cNvPr id="9" name="Picture 4" descr="C:\Users\user\Desktop\walking_4_hc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824622"/>
            <a:ext cx="1800200" cy="2508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 проеку фэмп\pink-99941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gears-202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287785" y="2287785"/>
            <a:ext cx="6858000" cy="228242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-171400"/>
            <a:ext cx="6408712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Вот однажды он изготовил в своей мастерской необычные часы и так как он любил цифры то для каждой из них он смастерил домик</a:t>
            </a: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.</a:t>
            </a:r>
          </a:p>
          <a:p>
            <a:pPr lvl="0" algn="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A1CC6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028" name="Picture 4" descr="C:\Users\user\Desktop\938c6a90e7c3908900e0e27f2567e7d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092" y="3017540"/>
            <a:ext cx="3596156" cy="3840460"/>
          </a:xfrm>
          <a:prstGeom prst="rect">
            <a:avLst/>
          </a:prstGeom>
          <a:noFill/>
        </p:spPr>
      </p:pic>
      <p:pic>
        <p:nvPicPr>
          <p:cNvPr id="1027" name="Picture 3" descr="C:\Users\user\Desktop\ЧАСЫ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340768"/>
            <a:ext cx="453650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к проеку фэмп\pink-99941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39752" y="-459432"/>
            <a:ext cx="6408712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мастер </a:t>
            </a: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- гном  ложился спать, цифры оживали и собирались вместе. Они играли и веселились</a:t>
            </a: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A1CC6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Picture 2" descr="C:\Users\user\Desktop\gears-202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287785" y="2287785"/>
            <a:ext cx="6858000" cy="2282428"/>
          </a:xfrm>
          <a:prstGeom prst="rect">
            <a:avLst/>
          </a:prstGeom>
          <a:noFill/>
        </p:spPr>
      </p:pic>
      <p:pic>
        <p:nvPicPr>
          <p:cNvPr id="4098" name="Picture 2" descr="C:\Users\user\Desktop\s1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536107"/>
            <a:ext cx="3916260" cy="2321893"/>
          </a:xfrm>
          <a:prstGeom prst="rect">
            <a:avLst/>
          </a:prstGeom>
          <a:noFill/>
        </p:spPr>
      </p:pic>
      <p:pic>
        <p:nvPicPr>
          <p:cNvPr id="4100" name="Picture 4" descr="C:\Users\user\Desktop\031117c2e34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2428868"/>
            <a:ext cx="1200455" cy="1259494"/>
          </a:xfrm>
          <a:prstGeom prst="rect">
            <a:avLst/>
          </a:prstGeom>
          <a:noFill/>
        </p:spPr>
      </p:pic>
      <p:pic>
        <p:nvPicPr>
          <p:cNvPr id="4101" name="Picture 5" descr="C:\Users\user\Desktop\s_6B1BZKEx78_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24051">
            <a:off x="2209521" y="507394"/>
            <a:ext cx="1721009" cy="2113933"/>
          </a:xfrm>
          <a:prstGeom prst="rect">
            <a:avLst/>
          </a:prstGeom>
          <a:noFill/>
        </p:spPr>
      </p:pic>
      <p:pic>
        <p:nvPicPr>
          <p:cNvPr id="4102" name="Picture 6" descr="C:\Users\user\Desktop\3f499dddb05a3ab046c80f6d7c1bbbd9--matte-fun-stuff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929174"/>
            <a:ext cx="1651558" cy="1928826"/>
          </a:xfrm>
          <a:prstGeom prst="rect">
            <a:avLst/>
          </a:prstGeom>
          <a:noFill/>
        </p:spPr>
      </p:pic>
      <p:pic>
        <p:nvPicPr>
          <p:cNvPr id="4103" name="Picture 7" descr="C:\Users\user\Desktop\z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688339">
            <a:off x="6870732" y="1125405"/>
            <a:ext cx="1912566" cy="1912566"/>
          </a:xfrm>
          <a:prstGeom prst="rect">
            <a:avLst/>
          </a:prstGeom>
          <a:noFill/>
        </p:spPr>
      </p:pic>
      <p:pic>
        <p:nvPicPr>
          <p:cNvPr id="4104" name="Picture 8" descr="C:\Users\user\Desktop\6_7088_0819124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1604" y="4518163"/>
            <a:ext cx="1584176" cy="2339837"/>
          </a:xfrm>
          <a:prstGeom prst="rect">
            <a:avLst/>
          </a:prstGeom>
          <a:noFill/>
        </p:spPr>
      </p:pic>
      <p:pic>
        <p:nvPicPr>
          <p:cNvPr id="4107" name="Picture 11" descr="C:\Users\user\Desktop\kisspng-free-content-clip-art-number-17-cliparts-5a8a41981d81c1.4490616115190102001209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99390">
            <a:off x="4767571" y="1276443"/>
            <a:ext cx="959927" cy="1322566"/>
          </a:xfrm>
          <a:prstGeom prst="rect">
            <a:avLst/>
          </a:prstGeom>
          <a:noFill/>
        </p:spPr>
      </p:pic>
      <p:pic>
        <p:nvPicPr>
          <p:cNvPr id="4108" name="Picture 12" descr="C:\Users\user\Desktop\kisspng-cartoon-royalty-free-numbers-cartoon-5b38dbcf7a4572.5975875115304529435008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571876"/>
            <a:ext cx="1233729" cy="1261145"/>
          </a:xfrm>
          <a:prstGeom prst="rect">
            <a:avLst/>
          </a:prstGeom>
          <a:noFill/>
        </p:spPr>
      </p:pic>
      <p:pic>
        <p:nvPicPr>
          <p:cNvPr id="4109" name="Picture 13" descr="C:\Users\user\Desktop\jpg_numbers010c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3140968"/>
            <a:ext cx="1188865" cy="1267565"/>
          </a:xfrm>
          <a:prstGeom prst="rect">
            <a:avLst/>
          </a:prstGeom>
          <a:noFill/>
        </p:spPr>
      </p:pic>
      <p:pic>
        <p:nvPicPr>
          <p:cNvPr id="4110" name="Picture 14" descr="C:\Users\user\Desktop\viewImage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84296">
            <a:off x="2722859" y="2853873"/>
            <a:ext cx="1298702" cy="1719361"/>
          </a:xfrm>
          <a:prstGeom prst="rect">
            <a:avLst/>
          </a:prstGeom>
          <a:noFill/>
        </p:spPr>
      </p:pic>
      <p:pic>
        <p:nvPicPr>
          <p:cNvPr id="4111" name="Picture 15" descr="C:\Users\user\Desktop\ми-ые-и-смешные-красочные-нумеруют-характеры-приветствия-ня-рож-ения-83828420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24693">
            <a:off x="781912" y="5031407"/>
            <a:ext cx="1464781" cy="1464781"/>
          </a:xfrm>
          <a:prstGeom prst="rect">
            <a:avLst/>
          </a:prstGeom>
          <a:noFill/>
        </p:spPr>
      </p:pic>
      <p:pic>
        <p:nvPicPr>
          <p:cNvPr id="21" name="Picture 5" descr="C:\Users\user\Desktop\eyes_3_hc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925653">
            <a:off x="5525803" y="2684054"/>
            <a:ext cx="1525854" cy="1860798"/>
          </a:xfrm>
          <a:prstGeom prst="rect">
            <a:avLst/>
          </a:prstGeom>
          <a:noFill/>
        </p:spPr>
      </p:pic>
      <p:pic>
        <p:nvPicPr>
          <p:cNvPr id="22" name="Picture 6" descr="C:\Users\user\Desktop\единица-с-глазами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42976" y="2000240"/>
            <a:ext cx="1658267" cy="2172403"/>
          </a:xfrm>
          <a:prstGeom prst="rect">
            <a:avLst/>
          </a:prstGeom>
          <a:noFill/>
        </p:spPr>
      </p:pic>
      <p:pic>
        <p:nvPicPr>
          <p:cNvPr id="4113" name="Picture 17" descr="C:\Users\user\Desktop\number-blog-clip-art-cute-number-four-png-clipart-image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56176" y="1196752"/>
            <a:ext cx="952007" cy="1235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к проеку фэмп\pink-99941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gears-202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287785" y="2287785"/>
            <a:ext cx="6858000" cy="228242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-459432"/>
            <a:ext cx="6408712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К</a:t>
            </a: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огда </a:t>
            </a: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наступало утро,  все цифры возвращались на свои места,  в свои домики.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A1CC6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5123" name="Picture 3" descr="C:\Users\user\Desktop\3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980728"/>
            <a:ext cx="2880320" cy="2880320"/>
          </a:xfrm>
          <a:prstGeom prst="rect">
            <a:avLst/>
          </a:prstGeom>
          <a:noFill/>
        </p:spPr>
      </p:pic>
      <p:pic>
        <p:nvPicPr>
          <p:cNvPr id="12" name="Picture 5" descr="C:\Users\user\Desktop\s_6B1BZKEx78_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24051">
            <a:off x="6067328" y="2940933"/>
            <a:ext cx="516695" cy="634662"/>
          </a:xfrm>
          <a:prstGeom prst="rect">
            <a:avLst/>
          </a:prstGeom>
          <a:noFill/>
        </p:spPr>
      </p:pic>
      <p:pic>
        <p:nvPicPr>
          <p:cNvPr id="14" name="Picture 7" descr="C:\Users\user\Desktop\z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88339">
            <a:off x="5541983" y="3678904"/>
            <a:ext cx="943261" cy="943261"/>
          </a:xfrm>
          <a:prstGeom prst="rect">
            <a:avLst/>
          </a:prstGeom>
          <a:noFill/>
        </p:spPr>
      </p:pic>
      <p:pic>
        <p:nvPicPr>
          <p:cNvPr id="18" name="Picture 12" descr="C:\Users\user\Desktop\kisspng-cartoon-royalty-free-numbers-cartoon-5b38dbcf7a4572.597587511530452943500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221088"/>
            <a:ext cx="1285884" cy="1314460"/>
          </a:xfrm>
          <a:prstGeom prst="rect">
            <a:avLst/>
          </a:prstGeom>
          <a:noFill/>
        </p:spPr>
      </p:pic>
      <p:pic>
        <p:nvPicPr>
          <p:cNvPr id="20" name="Picture 13" descr="C:\Users\user\Desktop\jpg_numbers010c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3500438"/>
            <a:ext cx="1188865" cy="1267565"/>
          </a:xfrm>
          <a:prstGeom prst="rect">
            <a:avLst/>
          </a:prstGeom>
          <a:noFill/>
        </p:spPr>
      </p:pic>
      <p:pic>
        <p:nvPicPr>
          <p:cNvPr id="21" name="Picture 14" descr="C:\Users\user\Desktop\viewImag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84296">
            <a:off x="5837037" y="1195707"/>
            <a:ext cx="589427" cy="780346"/>
          </a:xfrm>
          <a:prstGeom prst="rect">
            <a:avLst/>
          </a:prstGeom>
          <a:noFill/>
        </p:spPr>
      </p:pic>
      <p:pic>
        <p:nvPicPr>
          <p:cNvPr id="15" name="Picture 8" descr="C:\Users\user\Desktop\6_7088_0819124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4752865"/>
            <a:ext cx="1425272" cy="2105135"/>
          </a:xfrm>
          <a:prstGeom prst="rect">
            <a:avLst/>
          </a:prstGeom>
          <a:noFill/>
        </p:spPr>
      </p:pic>
      <p:pic>
        <p:nvPicPr>
          <p:cNvPr id="5125" name="Picture 5" descr="C:\Users\user\Desktop\eyes_3_hc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4997202"/>
            <a:ext cx="1525854" cy="1860798"/>
          </a:xfrm>
          <a:prstGeom prst="rect">
            <a:avLst/>
          </a:prstGeom>
          <a:noFill/>
        </p:spPr>
      </p:pic>
      <p:pic>
        <p:nvPicPr>
          <p:cNvPr id="5126" name="Picture 6" descr="C:\Users\user\Desktop\единица-с-глазами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3051665"/>
            <a:ext cx="1658267" cy="2172403"/>
          </a:xfrm>
          <a:prstGeom prst="rect">
            <a:avLst/>
          </a:prstGeom>
          <a:noFill/>
        </p:spPr>
      </p:pic>
      <p:pic>
        <p:nvPicPr>
          <p:cNvPr id="5127" name="Picture 7" descr="C:\Users\user\Desktop\walking_5_hc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6016" y="2924944"/>
            <a:ext cx="1008112" cy="1404506"/>
          </a:xfrm>
          <a:prstGeom prst="rect">
            <a:avLst/>
          </a:prstGeom>
          <a:noFill/>
        </p:spPr>
      </p:pic>
      <p:pic>
        <p:nvPicPr>
          <p:cNvPr id="5124" name="Picture 4" descr="C:\Users\user\Desktop\walking_4_hc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43240" y="3857628"/>
            <a:ext cx="1932246" cy="2692013"/>
          </a:xfrm>
          <a:prstGeom prst="rect">
            <a:avLst/>
          </a:prstGeom>
          <a:noFill/>
        </p:spPr>
      </p:pic>
      <p:pic>
        <p:nvPicPr>
          <p:cNvPr id="5130" name="Picture 10" descr="C:\Users\user\Desktop\dc867d_8f91dd3e22ff47cf8d6a50f835afe0fe_mv2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95736" y="404664"/>
            <a:ext cx="2109266" cy="211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к проеку фэмп\pink-99941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784175"/>
            <a:ext cx="5885185" cy="5885185"/>
          </a:xfrm>
          <a:prstGeom prst="rect">
            <a:avLst/>
          </a:prstGeom>
          <a:noFill/>
        </p:spPr>
      </p:pic>
      <p:pic>
        <p:nvPicPr>
          <p:cNvPr id="6" name="Picture 2" descr="C:\Users\user\Desktop\gears-2020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287785" y="2287785"/>
            <a:ext cx="6858000" cy="228242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-459432"/>
            <a:ext cx="6408712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Чтобы </a:t>
            </a: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мастер мог любоваться ими и знать точное время.</a:t>
            </a: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A1CC6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к проеку фэмп\pink-99941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gears-202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287785" y="2287785"/>
            <a:ext cx="6858000" cy="228242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-171400"/>
            <a:ext cx="6408712" cy="2276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Но однажды цифры так заигрались, </a:t>
            </a:r>
            <a:endParaRPr lang="ru-RU" sz="2400" b="1" dirty="0" smtClean="0">
              <a:solidFill>
                <a:srgbClr val="0A1CC6"/>
              </a:solidFill>
              <a:latin typeface="Monotype Corsiva" pitchFamily="66" charset="0"/>
            </a:endParaRPr>
          </a:p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что </a:t>
            </a: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не заметили, как наступило утро……»</a:t>
            </a:r>
          </a:p>
          <a:p>
            <a:pPr lvl="0" algn="r">
              <a:spcBef>
                <a:spcPct val="0"/>
              </a:spcBef>
            </a:pP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цифры перепутали домики, </a:t>
            </a: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и </a:t>
            </a: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потерялись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A1CC6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146" name="Picture 2" descr="C:\Users\user\Desktop\4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1268760"/>
            <a:ext cx="4561012" cy="4561013"/>
          </a:xfrm>
          <a:prstGeom prst="rect">
            <a:avLst/>
          </a:prstGeom>
          <a:noFill/>
        </p:spPr>
      </p:pic>
      <p:pic>
        <p:nvPicPr>
          <p:cNvPr id="9" name="Picture 8" descr="C:\Users\user\Desktop\6_7088_0819124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8216" y="4221088"/>
            <a:ext cx="1316321" cy="1944216"/>
          </a:xfrm>
          <a:prstGeom prst="rect">
            <a:avLst/>
          </a:prstGeom>
          <a:noFill/>
        </p:spPr>
      </p:pic>
      <p:pic>
        <p:nvPicPr>
          <p:cNvPr id="11" name="Picture 16" descr="C:\Users\user\Desktop\kisspng-drawing-clip-art-scared-5ad039dc60d920.354677501523595740396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1628800"/>
            <a:ext cx="1197957" cy="1783625"/>
          </a:xfrm>
          <a:prstGeom prst="rect">
            <a:avLst/>
          </a:prstGeom>
          <a:noFill/>
        </p:spPr>
      </p:pic>
      <p:pic>
        <p:nvPicPr>
          <p:cNvPr id="6147" name="Picture 3" descr="C:\Users\user\Desktop\67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4077072"/>
            <a:ext cx="2792712" cy="2780928"/>
          </a:xfrm>
          <a:prstGeom prst="rect">
            <a:avLst/>
          </a:prstGeom>
          <a:noFill/>
        </p:spPr>
      </p:pic>
      <p:pic>
        <p:nvPicPr>
          <p:cNvPr id="6148" name="Picture 4" descr="C:\Users\user\Desktop\4750780_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276872"/>
            <a:ext cx="1860179" cy="1955143"/>
          </a:xfrm>
          <a:prstGeom prst="rect">
            <a:avLst/>
          </a:prstGeom>
          <a:noFill/>
        </p:spPr>
      </p:pic>
      <p:pic>
        <p:nvPicPr>
          <p:cNvPr id="15" name="Picture 13" descr="C:\Users\user\Desktop\jpg_numbers010c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5229200"/>
            <a:ext cx="1188865" cy="1267565"/>
          </a:xfrm>
          <a:prstGeom prst="rect">
            <a:avLst/>
          </a:prstGeom>
          <a:noFill/>
        </p:spPr>
      </p:pic>
      <p:pic>
        <p:nvPicPr>
          <p:cNvPr id="16" name="Picture 10" descr="C:\Users\user\Desktop\dc867d_8f91dd3e22ff47cf8d6a50f835afe0fe_mv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-53778"/>
            <a:ext cx="2109266" cy="211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к проеку фэмп\pink-99941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gears-202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287785" y="2287785"/>
            <a:ext cx="6858000" cy="228242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836712"/>
            <a:ext cx="6408712" cy="2276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400" b="1" dirty="0">
                <a:solidFill>
                  <a:srgbClr val="C60AA2"/>
                </a:solidFill>
                <a:latin typeface="+mj-lt"/>
              </a:rPr>
              <a:t>1 ЗАДАНИЕ</a:t>
            </a:r>
            <a:endParaRPr lang="ru-RU" sz="2400" dirty="0">
              <a:solidFill>
                <a:srgbClr val="C60AA2"/>
              </a:solidFill>
              <a:latin typeface="+mj-lt"/>
            </a:endParaRPr>
          </a:p>
          <a:p>
            <a:pPr algn="r"/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Воспитатель:</a:t>
            </a: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 Назовите соседей каждого числа.</a:t>
            </a:r>
          </a:p>
          <a:p>
            <a:pPr algn="r"/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Дети:</a:t>
            </a: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 1 и 3;   3 и 5;   5 и 7;   7 и 9;   9 и 11;  </a:t>
            </a:r>
          </a:p>
          <a:p>
            <a:pPr algn="r"/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Воспитатель:</a:t>
            </a: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 Увеличьте, каждое число на единицу.</a:t>
            </a:r>
          </a:p>
          <a:p>
            <a:pPr algn="r"/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Дети:</a:t>
            </a: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 3, 5, 7, 9, 11.</a:t>
            </a:r>
          </a:p>
          <a:p>
            <a:pPr algn="r"/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Воспитатель: Уменьшите, каждое число на один.</a:t>
            </a:r>
          </a:p>
          <a:p>
            <a:pPr algn="r"/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Дети</a:t>
            </a: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: 1</a:t>
            </a: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, 3, 5, 7, 9.</a:t>
            </a:r>
          </a:p>
          <a:p>
            <a:pPr algn="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A1CC6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Picture 2" descr="C:\Users\user\Desktop\4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733428"/>
            <a:ext cx="3960440" cy="3960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к проеку фэмп\pink-99941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gears-202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287785" y="2287785"/>
            <a:ext cx="6858000" cy="2282428"/>
          </a:xfrm>
          <a:prstGeom prst="rect">
            <a:avLst/>
          </a:prstGeom>
          <a:noFill/>
        </p:spPr>
      </p:pic>
      <p:pic>
        <p:nvPicPr>
          <p:cNvPr id="6" name="Picture 2" descr="C:\Users\user\Desktop\4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1268760"/>
            <a:ext cx="5400600" cy="5400601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-171400"/>
            <a:ext cx="6408712" cy="2276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400" b="1" dirty="0">
                <a:solidFill>
                  <a:srgbClr val="C60AA2"/>
                </a:solidFill>
                <a:latin typeface="+mj-lt"/>
              </a:rPr>
              <a:t>1 ЗАДАНИЕ</a:t>
            </a:r>
            <a:endParaRPr lang="ru-RU" sz="2400" dirty="0">
              <a:solidFill>
                <a:srgbClr val="C60AA2"/>
              </a:solidFill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Молодцы</a:t>
            </a: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, справились с заданием,  вернём </a:t>
            </a:r>
            <a:endParaRPr lang="ru-RU" sz="2400" b="1" dirty="0" smtClean="0">
              <a:solidFill>
                <a:srgbClr val="0A1CC6"/>
              </a:solidFill>
              <a:latin typeface="Monotype Corsiva" pitchFamily="66" charset="0"/>
            </a:endParaRPr>
          </a:p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rgbClr val="0A1CC6"/>
                </a:solidFill>
                <a:latin typeface="Monotype Corsiva" pitchFamily="66" charset="0"/>
              </a:rPr>
              <a:t>цифру </a:t>
            </a:r>
            <a:r>
              <a:rPr lang="ru-RU" sz="2400" b="1" dirty="0">
                <a:solidFill>
                  <a:srgbClr val="0A1CC6"/>
                </a:solidFill>
                <a:latin typeface="Monotype Corsiva" pitchFamily="66" charset="0"/>
              </a:rPr>
              <a:t>2 на место.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CC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A1CC6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170" name="два" descr="C:\Users\user\Desktop\55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2852936"/>
            <a:ext cx="360040" cy="447448"/>
          </a:xfrm>
          <a:prstGeom prst="rect">
            <a:avLst/>
          </a:prstGeom>
          <a:noFill/>
        </p:spPr>
      </p:pic>
      <p:pic>
        <p:nvPicPr>
          <p:cNvPr id="9" name="два2" descr="C:\Users\user\Desktop\4750780_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276872"/>
            <a:ext cx="1860179" cy="1955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5 0.11065 C 0.129 0.14166 0.21025 0.17291 0.229 0.22315 C 0.24775 0.27338 0.19271 0.38634 0.16025 0.41273 C 0.12778 0.43912 0.05105 0.4037 0.03369 0.38148 C 0.01632 0.35926 0.03178 0.3287 0.05556 0.2794 C 0.07935 0.23009 0.11494 0.1294 0.17587 0.08565 C 0.23681 0.0419 0.34983 0.03217 0.42119 0.0169 C 0.49254 0.00162 0.57431 -0.00602 0.604 -0.00602 C 0.63369 -0.00602 0.6165 0.00532 0.59931 0.0169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358</TotalTime>
  <Words>290</Words>
  <Application>Microsoft Office PowerPoint</Application>
  <PresentationFormat>Экран (4:3)</PresentationFormat>
  <Paragraphs>79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Monotype Corsiva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ABC</cp:lastModifiedBy>
  <cp:revision>42</cp:revision>
  <dcterms:created xsi:type="dcterms:W3CDTF">2020-01-26T09:24:06Z</dcterms:created>
  <dcterms:modified xsi:type="dcterms:W3CDTF">2022-05-01T11:25:00Z</dcterms:modified>
</cp:coreProperties>
</file>